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diagrams/colors3.xml" ContentType="application/vnd.openxmlformats-officedocument.drawingml.diagramColors+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3.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2.xml" ContentType="application/vnd.openxmlformats-officedocument.drawingml.diagramColors+xml"/>
  <Override PartName="/ppt/diagrams/colors4.xml" ContentType="application/vnd.openxmlformats-officedocument.drawingml.diagramColors+xml"/>
  <Override PartName="/ppt/diagrams/drawing2.xml" ContentType="application/vnd.ms-office.drawingml.diagramDrawing+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21"/>
  </p:notesMasterIdLst>
  <p:handoutMasterIdLst>
    <p:handoutMasterId r:id="rId22"/>
  </p:handoutMasterIdLst>
  <p:sldIdLst>
    <p:sldId id="2118" r:id="rId2"/>
    <p:sldId id="2120" r:id="rId3"/>
    <p:sldId id="2121" r:id="rId4"/>
    <p:sldId id="2122" r:id="rId5"/>
    <p:sldId id="2125" r:id="rId6"/>
    <p:sldId id="2126" r:id="rId7"/>
    <p:sldId id="2123" r:id="rId8"/>
    <p:sldId id="2124" r:id="rId9"/>
    <p:sldId id="2127" r:id="rId10"/>
    <p:sldId id="2128" r:id="rId11"/>
    <p:sldId id="2129" r:id="rId12"/>
    <p:sldId id="2181" r:id="rId13"/>
    <p:sldId id="2182" r:id="rId14"/>
    <p:sldId id="2183" r:id="rId15"/>
    <p:sldId id="2184" r:id="rId16"/>
    <p:sldId id="2185" r:id="rId17"/>
    <p:sldId id="2186" r:id="rId18"/>
    <p:sldId id="2187" r:id="rId19"/>
    <p:sldId id="2188" r:id="rId20"/>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118"/>
            <p14:sldId id="2120"/>
            <p14:sldId id="2121"/>
            <p14:sldId id="2122"/>
            <p14:sldId id="2125"/>
            <p14:sldId id="2126"/>
            <p14:sldId id="2123"/>
            <p14:sldId id="2124"/>
            <p14:sldId id="2127"/>
            <p14:sldId id="2128"/>
            <p14:sldId id="2129"/>
            <p14:sldId id="2181"/>
            <p14:sldId id="2182"/>
            <p14:sldId id="2183"/>
            <p14:sldId id="2184"/>
            <p14:sldId id="2185"/>
            <p14:sldId id="2186"/>
            <p14:sldId id="2187"/>
            <p14:sldId id="2188"/>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C0C0C0"/>
    <a:srgbClr val="BBDDE6"/>
    <a:srgbClr val="FFE1E1"/>
    <a:srgbClr val="008000"/>
    <a:srgbClr val="47CFFF"/>
    <a:srgbClr val="FFFF99"/>
    <a:srgbClr val="BBE0E3"/>
    <a:srgbClr val="2F778A"/>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87" autoAdjust="0"/>
    <p:restoredTop sz="77739" autoAdjust="0"/>
  </p:normalViewPr>
  <p:slideViewPr>
    <p:cSldViewPr>
      <p:cViewPr varScale="1">
        <p:scale>
          <a:sx n="85" d="100"/>
          <a:sy n="85" d="100"/>
        </p:scale>
        <p:origin x="1884" y="84"/>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Canadian Red Cross. (2006). </a:t>
            </a:r>
            <a:r>
              <a:rPr lang="en-US" i="1" dirty="0"/>
              <a:t>Healthy youth relationships: An educational workshop for adults. </a:t>
            </a:r>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686261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2327823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342A7-F938-9D46-8A0C-D6096FC169B1}"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461897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Slide Image Placeholder 1"/>
          <p:cNvSpPr>
            <a:spLocks noGrp="1" noRot="1" noChangeAspect="1" noTextEdit="1"/>
          </p:cNvSpPr>
          <p:nvPr>
            <p:ph type="sldImg"/>
          </p:nvPr>
        </p:nvSpPr>
        <p:spPr>
          <a:ln/>
        </p:spPr>
      </p:sp>
      <p:sp>
        <p:nvSpPr>
          <p:cNvPr id="582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91342A7-F938-9D46-8A0C-D6096FC169B1}"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8683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76B4B82-40A3-5946-89E0-7F07B60FAAFF}"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584707" name="Rectangle 2"/>
          <p:cNvSpPr>
            <a:spLocks noGrp="1" noRot="1" noChangeAspect="1" noChangeArrowheads="1" noTextEdit="1"/>
          </p:cNvSpPr>
          <p:nvPr>
            <p:ph type="sldImg"/>
          </p:nvPr>
        </p:nvSpPr>
        <p:spPr>
          <a:ln/>
        </p:spPr>
      </p:sp>
      <p:sp>
        <p:nvSpPr>
          <p:cNvPr id="584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Public Legal Education and Information Service of New Brunswick. (2013). </a:t>
            </a:r>
            <a:r>
              <a:rPr lang="en-US" i="1" dirty="0"/>
              <a:t>No means no: Understanding consent to sexual activity. </a:t>
            </a:r>
            <a:endParaRPr lang="en-US" dirty="0"/>
          </a:p>
        </p:txBody>
      </p:sp>
    </p:spTree>
    <p:extLst>
      <p:ext uri="{BB962C8B-B14F-4D97-AF65-F5344CB8AC3E}">
        <p14:creationId xmlns:p14="http://schemas.microsoft.com/office/powerpoint/2010/main" val="521325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1840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72041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6095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45572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63852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BFC2E-97CF-48E5-87AD-F09A4F2C34BC}"/>
              </a:ext>
            </a:extLst>
          </p:cNvPr>
          <p:cNvSpPr>
            <a:spLocks noGrp="1"/>
          </p:cNvSpPr>
          <p:nvPr>
            <p:ph type="title"/>
          </p:nvPr>
        </p:nvSpPr>
        <p:spPr>
          <a:xfrm>
            <a:off x="285750" y="5486400"/>
            <a:ext cx="8572500" cy="1142361"/>
          </a:xfrm>
        </p:spPr>
        <p:txBody>
          <a:bodyPr/>
          <a:lstStyle>
            <a:lvl1pPr algn="ctr">
              <a:defRPr>
                <a:solidFill>
                  <a:schemeClr val="accent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2425872173"/>
      </p:ext>
    </p:extLst>
  </p:cSld>
  <p:clrMapOvr>
    <a:masterClrMapping/>
  </p:clrMapOvr>
  <p:extLst>
    <p:ext uri="{DCECCB84-F9BA-43D5-87BE-67443E8EF086}">
      <p15:sldGuideLst xmlns:p15="http://schemas.microsoft.com/office/powerpoint/2012/main">
        <p15:guide id="1" orient="horz" pos="302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8781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57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1" r:id="rId1"/>
    <p:sldLayoutId id="2147494052" r:id="rId2"/>
    <p:sldLayoutId id="2147494053" r:id="rId3"/>
    <p:sldLayoutId id="2147494054" r:id="rId4"/>
    <p:sldLayoutId id="2147494057" r:id="rId5"/>
    <p:sldLayoutId id="2147494058" r:id="rId6"/>
    <p:sldLayoutId id="2147494059" r:id="rId7"/>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47E4E3-E84A-4C2C-A44A-FCE63CF982E6}"/>
              </a:ext>
            </a:extLst>
          </p:cNvPr>
          <p:cNvPicPr>
            <a:picLocks noChangeAspect="1"/>
          </p:cNvPicPr>
          <p:nvPr/>
        </p:nvPicPr>
        <p:blipFill rotWithShape="1">
          <a:blip r:embed="rId2">
            <a:extLst>
              <a:ext uri="{28A0092B-C50C-407E-A947-70E740481C1C}">
                <a14:useLocalDpi xmlns:a14="http://schemas.microsoft.com/office/drawing/2010/main" val="0"/>
              </a:ext>
            </a:extLst>
          </a:blip>
          <a:srcRect t="3333" b="-3333"/>
          <a:stretch/>
        </p:blipFill>
        <p:spPr>
          <a:xfrm>
            <a:off x="1" y="0"/>
            <a:ext cx="9143998" cy="6857999"/>
          </a:xfrm>
          <a:prstGeom prst="rect">
            <a:avLst/>
          </a:prstGeom>
        </p:spPr>
      </p:pic>
      <p:sp>
        <p:nvSpPr>
          <p:cNvPr id="7" name="Rectangle 6">
            <a:extLst>
              <a:ext uri="{FF2B5EF4-FFF2-40B4-BE49-F238E27FC236}">
                <a16:creationId xmlns:a16="http://schemas.microsoft.com/office/drawing/2014/main" id="{4BADD362-8FF0-447C-BF26-BD168C36E909}"/>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0F3D5D70-6DD7-4C08-AFC5-0B0EC974CB6F}"/>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8</a:t>
            </a:r>
          </a:p>
          <a:p>
            <a:pPr marL="0" marR="0" lvl="0" indent="0" algn="ctr" defTabSz="407526" rtl="0" eaLnBrk="1" fontAlgn="base" latinLnBrk="0" hangingPunct="0">
              <a:lnSpc>
                <a:spcPct val="100000"/>
              </a:lnSpc>
              <a:spcBef>
                <a:spcPts val="300"/>
              </a:spcBef>
              <a:spcAft>
                <a:spcPts val="30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latin typeface="Arial"/>
                <a:ea typeface="Microsoft YaHei"/>
              </a:rPr>
              <a:t>Consent and sexual assault</a:t>
            </a:r>
          </a:p>
          <a:p>
            <a:pPr lvl="0">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a:t>
            </a:r>
            <a:r>
              <a:rPr lang="en-US" altLang="en-US" sz="2400" cap="all" dirty="0">
                <a:solidFill>
                  <a:schemeClr val="tx2"/>
                </a:solidFill>
                <a:ea typeface="Microsoft YaHei"/>
              </a:rPr>
              <a:t>15</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ea typeface="Microsoft YaHei"/>
              </a:rPr>
              <a:t>18</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2070467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65240A-649E-4508-955C-700BC693A5EC}"/>
              </a:ext>
            </a:extLst>
          </p:cNvPr>
          <p:cNvSpPr txBox="1"/>
          <p:nvPr/>
        </p:nvSpPr>
        <p:spPr>
          <a:xfrm>
            <a:off x="457200" y="1600200"/>
            <a:ext cx="8229600" cy="4247317"/>
          </a:xfrm>
          <a:prstGeom prst="rect">
            <a:avLst/>
          </a:prstGeom>
          <a:noFill/>
        </p:spPr>
        <p:txBody>
          <a:bodyPr wrap="square" rtlCol="0">
            <a:spAutoFit/>
          </a:bodyPr>
          <a:lstStyle/>
          <a:p>
            <a:pPr>
              <a:spcAft>
                <a:spcPts val="1200"/>
              </a:spcAft>
              <a:defRPr/>
            </a:pPr>
            <a:r>
              <a:rPr lang="en-CA" altLang="en-US" sz="2400" dirty="0">
                <a:solidFill>
                  <a:schemeClr val="tx2"/>
                </a:solidFill>
              </a:rPr>
              <a:t>If the person is not in a position of trust or authority over the child or youth, if the child or youth is not dependent on the person, and if the person is not in an exploitative relationship with the child or youth, then these rules apply:</a:t>
            </a:r>
          </a:p>
          <a:p>
            <a:pPr marL="457200" indent="-457200">
              <a:spcAft>
                <a:spcPts val="1200"/>
              </a:spcAft>
              <a:buFontTx/>
              <a:buChar char="•"/>
              <a:defRPr/>
            </a:pPr>
            <a:r>
              <a:rPr lang="en-CA" altLang="en-US" sz="2400" dirty="0"/>
              <a:t>A </a:t>
            </a:r>
            <a:r>
              <a:rPr lang="en-CA" altLang="en-US" sz="2400" b="1" dirty="0">
                <a:solidFill>
                  <a:schemeClr val="tx2"/>
                </a:solidFill>
              </a:rPr>
              <a:t>12- or 13-year-old </a:t>
            </a:r>
            <a:r>
              <a:rPr lang="en-CA" altLang="en-US" sz="2400" dirty="0"/>
              <a:t>can consent to sexual activity if the partner is </a:t>
            </a:r>
            <a:r>
              <a:rPr lang="en-CA" altLang="en-US" sz="2400" b="1" dirty="0">
                <a:solidFill>
                  <a:schemeClr val="tx2"/>
                </a:solidFill>
              </a:rPr>
              <a:t>less than two years older.</a:t>
            </a:r>
          </a:p>
          <a:p>
            <a:pPr marL="457200" indent="-457200">
              <a:spcAft>
                <a:spcPts val="1200"/>
              </a:spcAft>
              <a:buFontTx/>
              <a:buChar char="•"/>
              <a:defRPr/>
            </a:pPr>
            <a:r>
              <a:rPr lang="en-CA" altLang="en-US" sz="2400" dirty="0"/>
              <a:t>A </a:t>
            </a:r>
            <a:r>
              <a:rPr lang="en-CA" altLang="en-US" sz="2400" b="1" dirty="0">
                <a:solidFill>
                  <a:schemeClr val="tx2"/>
                </a:solidFill>
              </a:rPr>
              <a:t>14- or 15-year-old </a:t>
            </a:r>
            <a:r>
              <a:rPr lang="en-CA" altLang="en-US" sz="2400" dirty="0"/>
              <a:t>can consent to sexual activity if the partner is </a:t>
            </a:r>
            <a:r>
              <a:rPr lang="en-CA" altLang="en-US" sz="2400" b="1" dirty="0">
                <a:solidFill>
                  <a:schemeClr val="tx2"/>
                </a:solidFill>
              </a:rPr>
              <a:t>less than five years older.</a:t>
            </a:r>
          </a:p>
          <a:p>
            <a:pPr marL="457200" indent="-457200">
              <a:buFontTx/>
              <a:buChar char="•"/>
              <a:defRPr/>
            </a:pPr>
            <a:r>
              <a:rPr lang="en-US" altLang="en-US" sz="2400" dirty="0"/>
              <a:t>A</a:t>
            </a:r>
            <a:r>
              <a:rPr lang="en-CA" altLang="en-US" sz="2400" dirty="0"/>
              <a:t> </a:t>
            </a:r>
            <a:r>
              <a:rPr lang="en-CA" altLang="en-US" sz="2400" b="1" dirty="0">
                <a:solidFill>
                  <a:schemeClr val="tx2"/>
                </a:solidFill>
              </a:rPr>
              <a:t>16- or 17-year-old</a:t>
            </a:r>
            <a:r>
              <a:rPr lang="en-CA" altLang="en-US" sz="2400" b="1" dirty="0"/>
              <a:t> </a:t>
            </a:r>
            <a:r>
              <a:rPr lang="en-CA" altLang="en-US" sz="2400" dirty="0"/>
              <a:t>can consent to sexual activity if the partner is </a:t>
            </a:r>
            <a:r>
              <a:rPr lang="en-CA" altLang="en-US" sz="2400" b="1" dirty="0">
                <a:solidFill>
                  <a:schemeClr val="tx2"/>
                </a:solidFill>
              </a:rPr>
              <a:t>old enough to consent </a:t>
            </a:r>
            <a:r>
              <a:rPr lang="en-CA" altLang="en-US" sz="2400" dirty="0"/>
              <a:t>with them.</a:t>
            </a:r>
            <a:endParaRPr lang="en-US" altLang="en-US" sz="2400" dirty="0">
              <a:cs typeface="Arial" panose="020B0604020202020204" pitchFamily="34" charset="0"/>
            </a:endParaRPr>
          </a:p>
        </p:txBody>
      </p:sp>
      <p:sp>
        <p:nvSpPr>
          <p:cNvPr id="6" name="Subtitle 1">
            <a:extLst>
              <a:ext uri="{FF2B5EF4-FFF2-40B4-BE49-F238E27FC236}">
                <a16:creationId xmlns:a16="http://schemas.microsoft.com/office/drawing/2014/main" id="{54062391-F476-479F-BBFB-987700DD6DDF}"/>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indent="0" fontAlgn="ctr">
              <a:spcBef>
                <a:spcPct val="0"/>
              </a:spcBef>
              <a:spcAft>
                <a:spcPts val="0"/>
              </a:spcAft>
              <a:buFont typeface="Wingdings" pitchFamily="2" charset="2"/>
              <a:buNone/>
              <a:tabLst>
                <a:tab pos="228600" algn="l"/>
              </a:tabLst>
              <a:defRPr/>
            </a:pPr>
            <a:r>
              <a:rPr lang="en-US" altLang="en-US" sz="3600" b="0" cap="all" dirty="0">
                <a:ln w="0"/>
                <a:latin typeface="Arial"/>
                <a:cs typeface="Times New Roman" charset="0"/>
              </a:rPr>
              <a:t>Close-in-Age Exemptions</a:t>
            </a:r>
          </a:p>
        </p:txBody>
      </p:sp>
      <p:sp>
        <p:nvSpPr>
          <p:cNvPr id="4" name="TextBox 3">
            <a:extLst>
              <a:ext uri="{FF2B5EF4-FFF2-40B4-BE49-F238E27FC236}">
                <a16:creationId xmlns:a16="http://schemas.microsoft.com/office/drawing/2014/main" id="{9000FDB1-D488-4118-9F7B-94478E9D33EF}"/>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10 /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461452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generated with very high confidence">
            <a:extLst>
              <a:ext uri="{FF2B5EF4-FFF2-40B4-BE49-F238E27FC236}">
                <a16:creationId xmlns:a16="http://schemas.microsoft.com/office/drawing/2014/main" id="{240C53CA-0A8F-40E5-8DEF-39EDB16FA598}"/>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441522" y="638666"/>
            <a:ext cx="8473878" cy="5307602"/>
          </a:xfrm>
          <a:prstGeom prst="rect">
            <a:avLst/>
          </a:prstGeom>
        </p:spPr>
      </p:pic>
      <p:sp>
        <p:nvSpPr>
          <p:cNvPr id="4" name="TextBox 3">
            <a:extLst>
              <a:ext uri="{FF2B5EF4-FFF2-40B4-BE49-F238E27FC236}">
                <a16:creationId xmlns:a16="http://schemas.microsoft.com/office/drawing/2014/main" id="{9C94F77A-976C-44D3-A9F0-D58A20405D1F}"/>
              </a:ext>
            </a:extLst>
          </p:cNvPr>
          <p:cNvSpPr txBox="1"/>
          <p:nvPr/>
        </p:nvSpPr>
        <p:spPr>
          <a:xfrm>
            <a:off x="4114800" y="6400800"/>
            <a:ext cx="9144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11 / 11</a:t>
            </a:r>
            <a:endParaRPr kumimoji="0" lang="en-CA" sz="1800" b="1" i="0" u="none" strike="noStrike" kern="0" cap="none" spc="0" normalizeH="0" baseline="0" noProof="0" dirty="0">
              <a:ln>
                <a:noFill/>
              </a:ln>
              <a:solidFill>
                <a:schemeClr val="accent1"/>
              </a:solidFill>
              <a:effectLst/>
              <a:uLnTx/>
              <a:uFillTx/>
            </a:endParaRPr>
          </a:p>
        </p:txBody>
      </p:sp>
      <p:sp>
        <p:nvSpPr>
          <p:cNvPr id="2" name="Rectangle 1">
            <a:extLst>
              <a:ext uri="{FF2B5EF4-FFF2-40B4-BE49-F238E27FC236}">
                <a16:creationId xmlns:a16="http://schemas.microsoft.com/office/drawing/2014/main" id="{D33339EF-7C19-46DE-8399-0DB888ABD903}"/>
              </a:ext>
            </a:extLst>
          </p:cNvPr>
          <p:cNvSpPr/>
          <p:nvPr/>
        </p:nvSpPr>
        <p:spPr bwMode="auto">
          <a:xfrm>
            <a:off x="171450" y="457200"/>
            <a:ext cx="8801100" cy="57150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690399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43950" y="4337844"/>
            <a:ext cx="1598338" cy="696912"/>
          </a:xfrm>
        </p:spPr>
        <p:txBody>
          <a:bodyPr/>
          <a:lstStyle/>
          <a:p>
            <a:r>
              <a:rPr lang="en-US" sz="4000" dirty="0">
                <a:solidFill>
                  <a:schemeClr val="tx2"/>
                </a:solidFill>
              </a:rPr>
              <a:t>LINK</a:t>
            </a:r>
            <a:endParaRPr lang="en-CA" sz="4000" dirty="0">
              <a:solidFill>
                <a:schemeClr val="tx2"/>
              </a:solidFill>
            </a:endParaRPr>
          </a:p>
        </p:txBody>
      </p:sp>
      <p:pic>
        <p:nvPicPr>
          <p:cNvPr id="7" name="Picture 6"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2" name="Rectangle 1"/>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9" name="Picture 8"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10" name="Picture 9">
            <a:extLst>
              <a:ext uri="{FF2B5EF4-FFF2-40B4-BE49-F238E27FC236}">
                <a16:creationId xmlns:a16="http://schemas.microsoft.com/office/drawing/2014/main" id="{1F2645DB-5176-4A6A-97B8-4FEFE65815C1}"/>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3" name="Rectangle 2"/>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4" name="Rectangle 3"/>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11" name="TextBox 10">
            <a:extLst>
              <a:ext uri="{FF2B5EF4-FFF2-40B4-BE49-F238E27FC236}">
                <a16:creationId xmlns:a16="http://schemas.microsoft.com/office/drawing/2014/main" id="{4CFF07D4-882B-4509-9F70-E9131ACFD99A}"/>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8" name="Picture 17" descr="A close up of a sign&#10;&#10;Description generated with very high confidence">
            <a:extLst>
              <a:ext uri="{FF2B5EF4-FFF2-40B4-BE49-F238E27FC236}">
                <a16:creationId xmlns:a16="http://schemas.microsoft.com/office/drawing/2014/main" id="{55E141F8-0D69-4305-B450-553F47E378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2721500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1329713334"/>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87737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00549511"/>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237301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000382589"/>
              </p:ext>
            </p:extLst>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1536831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59172313"/>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1914605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389991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07105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2079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A80A39-006A-472C-A6A1-216DCA6B28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0300" y="1600200"/>
            <a:ext cx="4396740" cy="4320067"/>
          </a:xfrm>
          <a:prstGeom prst="rect">
            <a:avLst/>
          </a:prstGeom>
        </p:spPr>
      </p:pic>
      <p:sp>
        <p:nvSpPr>
          <p:cNvPr id="11" name="Title 1"/>
          <p:cNvSpPr txBox="1">
            <a:spLocks/>
          </p:cNvSpPr>
          <p:nvPr/>
        </p:nvSpPr>
        <p:spPr bwMode="auto">
          <a:xfrm>
            <a:off x="571500" y="457200"/>
            <a:ext cx="7902575" cy="800100"/>
          </a:xfrm>
          <a:prstGeom prst="rect">
            <a:avLst/>
          </a:prstGeom>
          <a:noFill/>
          <a:ln w="9525">
            <a:noFill/>
            <a:miter lim="800000"/>
            <a:headEnd/>
            <a:tailEnd/>
          </a:ln>
          <a:effectLst/>
        </p:spPr>
        <p:txBody>
          <a:bodyPr bIns="0" anchor="b"/>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algn="ctr" fontAlgn="ctr">
              <a:lnSpc>
                <a:spcPct val="80000"/>
              </a:lnSpc>
              <a:spcAft>
                <a:spcPts val="0"/>
              </a:spcAft>
              <a:tabLst>
                <a:tab pos="228600" algn="l"/>
              </a:tabLst>
              <a:defRPr/>
            </a:pPr>
            <a:r>
              <a:rPr lang="en-US" altLang="en-US" sz="3600" b="0" dirty="0">
                <a:ln w="0"/>
                <a:solidFill>
                  <a:schemeClr val="tx1"/>
                </a:solidFill>
                <a:latin typeface="Arial"/>
                <a:cs typeface="Times New Roman" charset="0"/>
              </a:rPr>
              <a:t>WHAT IS consent?</a:t>
            </a:r>
            <a:endParaRPr lang="en-CA" altLang="en-US" sz="3600" b="0" dirty="0">
              <a:ln w="0"/>
              <a:solidFill>
                <a:schemeClr val="tx1"/>
              </a:solidFill>
              <a:latin typeface="Arial"/>
              <a:cs typeface="Times New Roman" charset="0"/>
            </a:endParaRPr>
          </a:p>
        </p:txBody>
      </p:sp>
      <p:sp>
        <p:nvSpPr>
          <p:cNvPr id="485379" name="Text Placeholder 2"/>
          <p:cNvSpPr txBox="1">
            <a:spLocks/>
          </p:cNvSpPr>
          <p:nvPr/>
        </p:nvSpPr>
        <p:spPr bwMode="auto">
          <a:xfrm>
            <a:off x="1179512" y="3314700"/>
            <a:ext cx="66865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0" marR="0" lvl="0" indent="0" algn="ctr" defTabSz="914400" rtl="0" eaLnBrk="1" fontAlgn="base" latinLnBrk="0" hangingPunct="1">
              <a:lnSpc>
                <a:spcPct val="85000"/>
              </a:lnSpc>
              <a:spcBef>
                <a:spcPct val="50000"/>
              </a:spcBef>
              <a:spcAft>
                <a:spcPct val="0"/>
              </a:spcAft>
              <a:buClr>
                <a:srgbClr val="6E0000"/>
              </a:buClr>
              <a:buSzPct val="85000"/>
              <a:buFontTx/>
              <a:buNone/>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“Consent” is a voluntary, </a:t>
            </a:r>
            <a:b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b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non-coerced </a:t>
            </a:r>
            <a:r>
              <a:rPr kumimoji="0" lang="en-US" b="0" u="none" strike="noStrike" kern="1200" cap="none" spc="0" normalizeH="0" noProof="0" dirty="0">
                <a:ln>
                  <a:noFill/>
                </a:ln>
                <a:solidFill>
                  <a:schemeClr val="tx2"/>
                </a:solidFill>
                <a:uLnTx/>
                <a:uFillTx/>
                <a:latin typeface="Arial" charset="0"/>
                <a:ea typeface="ＭＳ Ｐゴシック" charset="0"/>
                <a:cs typeface="Arial" charset="0"/>
              </a:rPr>
              <a:t>agreement</a:t>
            </a:r>
            <a:r>
              <a:rPr kumimoji="0" lang="en-US" b="0" u="none" strike="noStrike" kern="1200" cap="none" spc="0" normalizeH="0" noProof="0" dirty="0">
                <a:ln>
                  <a:noFill/>
                </a:ln>
                <a:solidFill>
                  <a:srgbClr val="E0E1DD">
                    <a:lumMod val="25000"/>
                  </a:srgbClr>
                </a:solidFill>
                <a:uLnTx/>
                <a:uFillTx/>
                <a:latin typeface="Arial" charset="0"/>
                <a:ea typeface="ＭＳ Ｐゴシック" charset="0"/>
                <a:cs typeface="Arial" charset="0"/>
              </a:rPr>
              <a:t> </a:t>
            </a:r>
            <a:br>
              <a:rPr kumimoji="0" lang="en-US" b="0" i="0" u="none" strike="noStrike" kern="1200" cap="none" spc="0" normalizeH="0" baseline="0" noProof="0" dirty="0">
                <a:ln>
                  <a:noFill/>
                </a:ln>
                <a:solidFill>
                  <a:srgbClr val="E0E1DD">
                    <a:lumMod val="25000"/>
                  </a:srgbClr>
                </a:solidFill>
                <a:effectLst/>
                <a:uLnTx/>
                <a:uFillTx/>
                <a:latin typeface="Arial" charset="0"/>
                <a:ea typeface="ＭＳ Ｐゴシック" charset="0"/>
                <a:cs typeface="Arial" charset="0"/>
              </a:rPr>
            </a:b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to engage in sexual activity.</a:t>
            </a:r>
            <a:r>
              <a:rPr kumimoji="0" lang="en-US" b="0"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charset="0"/>
                <a:ea typeface="ＭＳ Ｐゴシック" charset="0"/>
                <a:cs typeface="Arial" charset="0"/>
              </a:rPr>
              <a:t> </a:t>
            </a:r>
            <a:endPar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5" name="TextBox 4">
            <a:extLst>
              <a:ext uri="{FF2B5EF4-FFF2-40B4-BE49-F238E27FC236}">
                <a16:creationId xmlns:a16="http://schemas.microsoft.com/office/drawing/2014/main" id="{151E2333-72D1-4D58-9BC7-47B989F4D83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12406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6404" name="Picture 3" descr="C:\Documents and Settings\crcs\My Documents\Sandy\HYR sexual assault\HYR powerpoint pics\istock_flir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2543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ubtitle 1"/>
          <p:cNvSpPr>
            <a:spLocks noGrp="1"/>
          </p:cNvSpPr>
          <p:nvPr>
            <p:ph type="subTitle" idx="4294967295"/>
          </p:nvPr>
        </p:nvSpPr>
        <p:spPr>
          <a:xfrm>
            <a:off x="457200" y="2146300"/>
            <a:ext cx="5126038" cy="481013"/>
          </a:xfrm>
        </p:spPr>
        <p:txBody>
          <a:bodyPr/>
          <a:lstStyle/>
          <a:p>
            <a:pPr marL="0" indent="0" eaLnBrk="1" fontAlgn="ctr" hangingPunct="1">
              <a:lnSpc>
                <a:spcPct val="80000"/>
              </a:lnSpc>
              <a:spcBef>
                <a:spcPct val="0"/>
              </a:spcBef>
              <a:spcAft>
                <a:spcPts val="0"/>
              </a:spcAft>
              <a:buFont typeface="Wingdings" pitchFamily="2" charset="2"/>
              <a:buNone/>
              <a:tabLst>
                <a:tab pos="228600" algn="l"/>
              </a:tabLst>
              <a:defRPr/>
            </a:pPr>
            <a:r>
              <a:rPr lang="en-US" altLang="en-US" sz="3600" b="0" kern="1200" cap="all" spc="-100" dirty="0">
                <a:ln w="0"/>
                <a:solidFill>
                  <a:schemeClr val="tx1"/>
                </a:solidFill>
                <a:latin typeface="Arial"/>
                <a:ea typeface="+mj-ea"/>
                <a:cs typeface="Times New Roman" charset="0"/>
              </a:rPr>
              <a:t>Consent</a:t>
            </a:r>
            <a:r>
              <a:rPr lang="zh-TW" altLang="en-US" sz="3600" b="0" kern="1200" cap="all" spc="-100" dirty="0">
                <a:ln w="0"/>
                <a:solidFill>
                  <a:schemeClr val="tx1"/>
                </a:solidFill>
                <a:latin typeface="Arial"/>
                <a:ea typeface="+mj-ea"/>
                <a:cs typeface="Times New Roman" charset="0"/>
              </a:rPr>
              <a:t> </a:t>
            </a:r>
            <a:r>
              <a:rPr lang="en-US" altLang="zh-TW" sz="3600" b="0" kern="1200" cap="all" spc="-100" dirty="0">
                <a:ln w="0"/>
                <a:solidFill>
                  <a:schemeClr val="tx1"/>
                </a:solidFill>
                <a:latin typeface="Arial"/>
                <a:ea typeface="+mj-ea"/>
                <a:cs typeface="Times New Roman" charset="0"/>
              </a:rPr>
              <a:t>is</a:t>
            </a:r>
            <a:r>
              <a:rPr lang="is-IS" altLang="zh-TW" sz="3600" b="0" kern="1200" cap="all" spc="-100" dirty="0">
                <a:ln w="0"/>
                <a:solidFill>
                  <a:schemeClr val="tx1"/>
                </a:solidFill>
                <a:latin typeface="Arial"/>
                <a:ea typeface="+mj-ea"/>
                <a:cs typeface="Times New Roman" charset="0"/>
              </a:rPr>
              <a:t>…</a:t>
            </a:r>
            <a:endParaRPr lang="en-CA" altLang="en-US" sz="3600" b="0" kern="1200" cap="all" spc="-100" dirty="0">
              <a:ln w="0"/>
              <a:solidFill>
                <a:schemeClr val="tx1"/>
              </a:solidFill>
              <a:latin typeface="Arial"/>
              <a:ea typeface="+mj-ea"/>
              <a:cs typeface="Times New Roman" charset="0"/>
            </a:endParaRPr>
          </a:p>
        </p:txBody>
      </p:sp>
      <p:pic>
        <p:nvPicPr>
          <p:cNvPr id="486413" name="Picture 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30937" y="0"/>
            <a:ext cx="2913063"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6414" name="Picture 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579813" y="0"/>
            <a:ext cx="22494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014A9C2-19C4-4B57-B22B-F237E8251861}"/>
              </a:ext>
            </a:extLst>
          </p:cNvPr>
          <p:cNvSpPr txBox="1"/>
          <p:nvPr/>
        </p:nvSpPr>
        <p:spPr>
          <a:xfrm>
            <a:off x="457200" y="2847525"/>
            <a:ext cx="8229600" cy="2462213"/>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a</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ffirmative and enthusiastic.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It is a positive, enthusiastic response: someone is saying, “Yes!”</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Consent is freely given and non-coerced.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give consent because we want to, not because we are pressured to do so by others.</a:t>
            </a:r>
          </a:p>
        </p:txBody>
      </p:sp>
      <p:sp>
        <p:nvSpPr>
          <p:cNvPr id="9" name="TextBox 8">
            <a:extLst>
              <a:ext uri="{FF2B5EF4-FFF2-40B4-BE49-F238E27FC236}">
                <a16:creationId xmlns:a16="http://schemas.microsoft.com/office/drawing/2014/main" id="{94BFFEBC-A189-473D-AAD3-98290275C2B4}"/>
              </a:ext>
            </a:extLst>
          </p:cNvPr>
          <p:cNvSpPr txBox="1"/>
          <p:nvPr/>
        </p:nvSpPr>
        <p:spPr>
          <a:xfrm>
            <a:off x="4114800" y="62865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07523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9C9B0D-43D5-46B9-B15F-4FA66A0685AE}"/>
              </a:ext>
            </a:extLst>
          </p:cNvPr>
          <p:cNvSpPr txBox="1"/>
          <p:nvPr/>
        </p:nvSpPr>
        <p:spPr>
          <a:xfrm>
            <a:off x="457200" y="1600200"/>
            <a:ext cx="8229600" cy="3724096"/>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o</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ngoing. </a:t>
            </a:r>
            <a:br>
              <a:rPr kumimoji="0" lang="en-US" sz="2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Arial" charset="0"/>
                <a:ea typeface="ＭＳ Ｐゴシック" charset="0"/>
                <a:cs typeface="Arial" charset="0"/>
              </a:rPr>
            </a:br>
            <a:r>
              <a:rPr lang="en-US" sz="2400" dirty="0">
                <a:solidFill>
                  <a:srgbClr val="000000"/>
                </a:solidFill>
              </a:rPr>
              <a:t>Consent</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is not something that is given once and then assumed afterwards. We must get consent and give consent before any type of sexual activity can happen.</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b="1" dirty="0">
                <a:solidFill>
                  <a:schemeClr val="tx2"/>
                </a:solidFill>
              </a:rPr>
              <a:t>Consent is 100% r</a:t>
            </a: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eversible.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have the right to change our mind at any time and withdraw our consent.</a:t>
            </a:r>
          </a:p>
          <a:p>
            <a:pPr marL="342900" marR="0" lvl="0" indent="-3429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chemeClr val="tx2"/>
                </a:solidFill>
                <a:uLnTx/>
                <a:uFillTx/>
                <a:latin typeface="Arial" charset="0"/>
                <a:ea typeface="ＭＳ Ｐゴシック" charset="0"/>
                <a:cs typeface="Arial" charset="0"/>
              </a:rPr>
              <a:t>Consent is clear-headed. </a:t>
            </a:r>
            <a:b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charset="0"/>
                <a:ea typeface="ＭＳ Ｐゴシック" charset="0"/>
                <a:cs typeface="Arial" charset="0"/>
              </a:rPr>
            </a:b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must be conscious and sober to give consent.</a:t>
            </a:r>
          </a:p>
        </p:txBody>
      </p:sp>
      <p:sp>
        <p:nvSpPr>
          <p:cNvPr id="6" name="Rectangle 5">
            <a:extLst>
              <a:ext uri="{FF2B5EF4-FFF2-40B4-BE49-F238E27FC236}">
                <a16:creationId xmlns:a16="http://schemas.microsoft.com/office/drawing/2014/main" id="{952D4505-64DD-4A2E-B80B-C0921E83F750}"/>
              </a:ext>
            </a:extLst>
          </p:cNvPr>
          <p:cNvSpPr/>
          <p:nvPr/>
        </p:nvSpPr>
        <p:spPr>
          <a:xfrm>
            <a:off x="457200" y="694069"/>
            <a:ext cx="8343900" cy="563231"/>
          </a:xfrm>
          <a:prstGeom prst="rect">
            <a:avLst/>
          </a:prstGeom>
          <a:ln>
            <a:noFill/>
          </a:ln>
        </p:spPr>
        <p:txBody>
          <a:bodyPr wrap="square" anchor="b" anchorCtr="0">
            <a:spAutoFit/>
          </a:bodyPr>
          <a:lstStyle/>
          <a:p>
            <a:pPr fontAlgn="ctr">
              <a:lnSpc>
                <a:spcPct val="80000"/>
              </a:lnSpc>
              <a:spcAft>
                <a:spcPts val="0"/>
              </a:spcAft>
              <a:tabLst>
                <a:tab pos="228600" algn="l"/>
              </a:tabLst>
              <a:defRPr/>
            </a:pPr>
            <a:r>
              <a:rPr lang="en-US" altLang="en-US" sz="3600" cap="all" spc="-100" dirty="0">
                <a:ln w="0"/>
                <a:latin typeface="Arial"/>
                <a:cs typeface="Times New Roman" charset="0"/>
              </a:rPr>
              <a:t>Consent</a:t>
            </a:r>
            <a:r>
              <a:rPr lang="zh-TW" altLang="en-US" sz="3600" cap="all" spc="-100" dirty="0">
                <a:ln w="0"/>
                <a:latin typeface="Arial"/>
                <a:cs typeface="Times New Roman" charset="0"/>
              </a:rPr>
              <a:t> </a:t>
            </a:r>
            <a:r>
              <a:rPr lang="en-US" altLang="zh-TW" sz="3600" cap="all" spc="-100" dirty="0">
                <a:ln w="0"/>
                <a:latin typeface="Arial"/>
                <a:cs typeface="Times New Roman" charset="0"/>
              </a:rPr>
              <a:t>is</a:t>
            </a:r>
            <a:r>
              <a:rPr lang="is-IS" altLang="zh-TW" sz="3600" cap="all" spc="-100" dirty="0">
                <a:ln w="0"/>
                <a:latin typeface="Arial"/>
                <a:cs typeface="Times New Roman" charset="0"/>
              </a:rPr>
              <a:t>…</a:t>
            </a:r>
            <a:endParaRPr lang="en-CA" altLang="en-US" sz="3600" cap="all" spc="-100" dirty="0">
              <a:ln w="0"/>
              <a:latin typeface="Arial"/>
              <a:cs typeface="Times New Roman" charset="0"/>
            </a:endParaRPr>
          </a:p>
        </p:txBody>
      </p:sp>
      <p:sp>
        <p:nvSpPr>
          <p:cNvPr id="8" name="TextBox 7">
            <a:extLst>
              <a:ext uri="{FF2B5EF4-FFF2-40B4-BE49-F238E27FC236}">
                <a16:creationId xmlns:a16="http://schemas.microsoft.com/office/drawing/2014/main" id="{2AC74BB3-A33B-4093-A6E1-BC92BF7EBB10}"/>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545027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14">
            <a:extLst>
              <a:ext uri="{FF2B5EF4-FFF2-40B4-BE49-F238E27FC236}">
                <a16:creationId xmlns:a16="http://schemas.microsoft.com/office/drawing/2014/main" id="{38B59633-38A3-497A-894B-8A482F92E29D}"/>
              </a:ext>
            </a:extLst>
          </p:cNvPr>
          <p:cNvSpPr>
            <a:spLocks noChangeArrowheads="1"/>
          </p:cNvSpPr>
          <p:nvPr/>
        </p:nvSpPr>
        <p:spPr bwMode="auto">
          <a:xfrm>
            <a:off x="1714500" y="1143000"/>
            <a:ext cx="62865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500" b="0" i="0" u="none" strike="noStrike" kern="1200" cap="none" spc="0" normalizeH="0" baseline="0" noProof="0" dirty="0">
                <a:ln>
                  <a:noFill/>
                </a:ln>
                <a:solidFill>
                  <a:srgbClr val="E6F6FA"/>
                </a:solidFill>
                <a:effectLst/>
                <a:uLnTx/>
                <a:uFillTx/>
                <a:latin typeface="Arial" charset="0"/>
                <a:cs typeface="Arial" charset="0"/>
              </a:rPr>
              <a:t>16</a:t>
            </a:r>
            <a:endParaRPr kumimoji="0" lang="zh-TW" altLang="en-US" sz="37500" b="0" i="0" u="none" strike="noStrike" kern="1200" cap="none" spc="0" normalizeH="0" baseline="0" noProof="0" dirty="0">
              <a:ln>
                <a:noFill/>
              </a:ln>
              <a:solidFill>
                <a:srgbClr val="E6F6FA"/>
              </a:solidFill>
              <a:effectLst/>
              <a:uLnTx/>
              <a:uFillTx/>
              <a:latin typeface="Arial" charset="0"/>
              <a:ea typeface="新細明體" charset="0"/>
              <a:cs typeface="Arial" charset="0"/>
            </a:endParaRP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nchor="b" anchorCtr="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AGE OF CONSENT (PROTECTION)</a:t>
            </a:r>
            <a:endParaRPr lang="en-CA" sz="3600" cap="all" spc="-100" dirty="0">
              <a:ln w="0"/>
              <a:latin typeface="Arial"/>
              <a:ea typeface="+mj-ea"/>
              <a:cs typeface="Times New Roman" charset="0"/>
            </a:endParaRPr>
          </a:p>
        </p:txBody>
      </p:sp>
      <p:sp>
        <p:nvSpPr>
          <p:cNvPr id="6" name="Rectangle 5">
            <a:extLst>
              <a:ext uri="{FF2B5EF4-FFF2-40B4-BE49-F238E27FC236}">
                <a16:creationId xmlns:a16="http://schemas.microsoft.com/office/drawing/2014/main" id="{9B52308B-4BC5-4B6F-89A3-C7313789838F}"/>
              </a:ext>
            </a:extLst>
          </p:cNvPr>
          <p:cNvSpPr/>
          <p:nvPr/>
        </p:nvSpPr>
        <p:spPr>
          <a:xfrm>
            <a:off x="457200" y="1600200"/>
            <a:ext cx="8343900" cy="2462213"/>
          </a:xfrm>
          <a:prstGeom prst="rect">
            <a:avLst/>
          </a:prstGeom>
        </p:spPr>
        <p:txBody>
          <a:bodyPr wrap="square">
            <a:spAutoFit/>
          </a:bodyPr>
          <a:lstStyle/>
          <a:p>
            <a:pPr marL="457200" indent="-457200">
              <a:spcAft>
                <a:spcPts val="1200"/>
              </a:spcAft>
              <a:buFontTx/>
              <a:buChar char="•"/>
              <a:defRPr/>
            </a:pPr>
            <a:r>
              <a:rPr lang="en-US" altLang="en-US" sz="2400" dirty="0">
                <a:solidFill>
                  <a:schemeClr val="tx2"/>
                </a:solidFill>
              </a:rPr>
              <a:t>The “age of consent” is the age when it is legal for a youth to consent to sexual activity. </a:t>
            </a:r>
          </a:p>
          <a:p>
            <a:pPr marL="457200" indent="-457200">
              <a:spcAft>
                <a:spcPts val="1200"/>
              </a:spcAft>
              <a:buFontTx/>
              <a:buChar char="•"/>
              <a:defRPr/>
            </a:pPr>
            <a:r>
              <a:rPr lang="en-US" altLang="en-US" sz="2400" dirty="0">
                <a:solidFill>
                  <a:schemeClr val="tx2"/>
                </a:solidFill>
              </a:rPr>
              <a:t>The “age of consent” is also called the “age of protection” because the laws are meant to protect children and youth from being abused by someone who is older or by someone who has more power. </a:t>
            </a:r>
          </a:p>
        </p:txBody>
      </p:sp>
      <p:sp>
        <p:nvSpPr>
          <p:cNvPr id="7" name="TextBox 6">
            <a:extLst>
              <a:ext uri="{FF2B5EF4-FFF2-40B4-BE49-F238E27FC236}">
                <a16:creationId xmlns:a16="http://schemas.microsoft.com/office/drawing/2014/main" id="{8FB77992-2B31-4550-AC36-76498CE313DB}"/>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730469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4">
            <a:extLst>
              <a:ext uri="{FF2B5EF4-FFF2-40B4-BE49-F238E27FC236}">
                <a16:creationId xmlns:a16="http://schemas.microsoft.com/office/drawing/2014/main" id="{58EC1AD0-7A9E-4C1D-948B-2244FD491820}"/>
              </a:ext>
            </a:extLst>
          </p:cNvPr>
          <p:cNvSpPr>
            <a:spLocks noChangeArrowheads="1"/>
          </p:cNvSpPr>
          <p:nvPr/>
        </p:nvSpPr>
        <p:spPr bwMode="auto">
          <a:xfrm>
            <a:off x="1714500" y="1143000"/>
            <a:ext cx="6286500" cy="586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7500" b="0" i="0" u="none" strike="noStrike" kern="1200" cap="none" spc="0" normalizeH="0" baseline="0" noProof="0" dirty="0">
                <a:ln>
                  <a:noFill/>
                </a:ln>
                <a:solidFill>
                  <a:srgbClr val="E6F6FA"/>
                </a:solidFill>
                <a:effectLst/>
                <a:uLnTx/>
                <a:uFillTx/>
                <a:latin typeface="Arial" charset="0"/>
                <a:cs typeface="Arial" charset="0"/>
              </a:rPr>
              <a:t>16</a:t>
            </a:r>
            <a:endParaRPr kumimoji="0" lang="zh-TW" altLang="en-US" sz="37500" b="0" i="0" u="none" strike="noStrike" kern="1200" cap="none" spc="0" normalizeH="0" baseline="0" noProof="0" dirty="0">
              <a:ln>
                <a:noFill/>
              </a:ln>
              <a:solidFill>
                <a:srgbClr val="E6F6FA"/>
              </a:solidFill>
              <a:effectLst/>
              <a:uLnTx/>
              <a:uFillTx/>
              <a:latin typeface="Arial" charset="0"/>
              <a:ea typeface="新細明體" charset="0"/>
              <a:cs typeface="Arial" charset="0"/>
            </a:endParaRPr>
          </a:p>
        </p:txBody>
      </p:sp>
      <p:sp>
        <p:nvSpPr>
          <p:cNvPr id="7" name="Rectangle 6">
            <a:extLst>
              <a:ext uri="{FF2B5EF4-FFF2-40B4-BE49-F238E27FC236}">
                <a16:creationId xmlns:a16="http://schemas.microsoft.com/office/drawing/2014/main" id="{9E4B85EC-DCD5-4303-8771-CF76218ADFBC}"/>
              </a:ext>
            </a:extLst>
          </p:cNvPr>
          <p:cNvSpPr/>
          <p:nvPr/>
        </p:nvSpPr>
        <p:spPr>
          <a:xfrm>
            <a:off x="457200" y="1612999"/>
            <a:ext cx="8343900" cy="2616101"/>
          </a:xfrm>
          <a:prstGeom prst="rect">
            <a:avLst/>
          </a:prstGeom>
        </p:spPr>
        <p:txBody>
          <a:bodyPr wrap="square">
            <a:spAutoFit/>
          </a:bodyPr>
          <a:lstStyle/>
          <a:p>
            <a:pPr marL="457200" indent="-457200">
              <a:spcAft>
                <a:spcPts val="1200"/>
              </a:spcAft>
              <a:buFontTx/>
              <a:buChar char="•"/>
              <a:defRPr/>
            </a:pPr>
            <a:r>
              <a:rPr lang="en-US" altLang="en-US" sz="2400" dirty="0">
                <a:solidFill>
                  <a:schemeClr val="tx2"/>
                </a:solidFill>
              </a:rPr>
              <a:t>In general, the age of consent in Canada is 16 years old. </a:t>
            </a:r>
          </a:p>
          <a:p>
            <a:pPr marL="457200" indent="-457200">
              <a:spcAft>
                <a:spcPts val="1200"/>
              </a:spcAft>
              <a:buFontTx/>
              <a:buChar char="•"/>
              <a:defRPr/>
            </a:pPr>
            <a:r>
              <a:rPr lang="en-US" altLang="en-US" sz="2400" dirty="0">
                <a:solidFill>
                  <a:schemeClr val="tx2"/>
                </a:solidFill>
              </a:rPr>
              <a:t>In certain relationships, the age of consent in Canada is 18 years old. </a:t>
            </a:r>
          </a:p>
          <a:p>
            <a:pPr marL="457200" indent="-457200">
              <a:spcAft>
                <a:spcPts val="1200"/>
              </a:spcAft>
              <a:buFontTx/>
              <a:buChar char="•"/>
              <a:defRPr/>
            </a:pPr>
            <a:r>
              <a:rPr lang="en-US" altLang="en-US" sz="2400" dirty="0">
                <a:solidFill>
                  <a:schemeClr val="tx2"/>
                </a:solidFill>
              </a:rPr>
              <a:t>No person can engage in sexual activity with a child under 12 years old, under any circumstance. Children under the age of 12 CANNOT consent to sexual activity. </a:t>
            </a:r>
          </a:p>
        </p:txBody>
      </p:sp>
      <p:sp>
        <p:nvSpPr>
          <p:cNvPr id="8" name="TextBox 7">
            <a:extLst>
              <a:ext uri="{FF2B5EF4-FFF2-40B4-BE49-F238E27FC236}">
                <a16:creationId xmlns:a16="http://schemas.microsoft.com/office/drawing/2014/main" id="{59110EE5-75B5-4BE2-9F0F-3DEBCA310369}"/>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6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
        <p:nvSpPr>
          <p:cNvPr id="6" name="TextBox 5">
            <a:extLst>
              <a:ext uri="{FF2B5EF4-FFF2-40B4-BE49-F238E27FC236}">
                <a16:creationId xmlns:a16="http://schemas.microsoft.com/office/drawing/2014/main" id="{71C82A33-7ED2-48EC-A570-C2232893D1E4}"/>
              </a:ext>
            </a:extLst>
          </p:cNvPr>
          <p:cNvSpPr txBox="1"/>
          <p:nvPr/>
        </p:nvSpPr>
        <p:spPr>
          <a:xfrm>
            <a:off x="457200" y="694069"/>
            <a:ext cx="7886700" cy="563231"/>
          </a:xfrm>
          <a:prstGeom prst="rect">
            <a:avLst/>
          </a:prstGeom>
          <a:noFill/>
        </p:spPr>
        <p:txBody>
          <a:bodyPr wrap="square" rtlCol="0" anchor="b" anchorCtr="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AGE OF CONSENT (PROTECTION)</a:t>
            </a:r>
            <a:endParaRPr lang="en-CA" sz="3600" cap="all" spc="-100" dirty="0">
              <a:ln w="0"/>
              <a:latin typeface="Arial"/>
              <a:ea typeface="+mj-ea"/>
              <a:cs typeface="Times New Roman" charset="0"/>
            </a:endParaRPr>
          </a:p>
        </p:txBody>
      </p:sp>
    </p:spTree>
    <p:extLst>
      <p:ext uri="{BB962C8B-B14F-4D97-AF65-F5344CB8AC3E}">
        <p14:creationId xmlns:p14="http://schemas.microsoft.com/office/powerpoint/2010/main" val="203911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01D0C63-56EB-4E56-89D3-FCFC2485412D}"/>
              </a:ext>
            </a:extLst>
          </p:cNvPr>
          <p:cNvSpPr txBox="1"/>
          <p:nvPr/>
        </p:nvSpPr>
        <p:spPr>
          <a:xfrm>
            <a:off x="457200" y="1600200"/>
            <a:ext cx="8229600" cy="2092881"/>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400" dirty="0">
                <a:solidFill>
                  <a:schemeClr val="tx2"/>
                </a:solidFill>
              </a:rPr>
              <a:t>Someone tries to say yes for you, e.g., “Your boyfriend / girlfriend said you would have sex with me.”</a:t>
            </a:r>
            <a:endParaRPr lang="en-US" sz="1100" dirty="0">
              <a:solidFill>
                <a:schemeClr val="tx2"/>
              </a:solidFill>
            </a:endParaRPr>
          </a:p>
          <a:p>
            <a:pPr marL="457200" indent="-457200">
              <a:spcAft>
                <a:spcPts val="1200"/>
              </a:spcAft>
              <a:buFont typeface="Arial" panose="020B0604020202020204" pitchFamily="34" charset="0"/>
              <a:buChar char="•"/>
            </a:pPr>
            <a:r>
              <a:rPr lang="en-US" sz="2400" dirty="0">
                <a:solidFill>
                  <a:schemeClr val="tx2"/>
                </a:solidFill>
              </a:rPr>
              <a:t>Someone abuses a position of trust or authority to get another person to have sex with them. That person can be a:</a:t>
            </a: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nchor="b" anchorCtr="0">
            <a:spAutoFit/>
          </a:bodyPr>
          <a:lstStyle/>
          <a:p>
            <a:pPr fontAlgn="ctr">
              <a:lnSpc>
                <a:spcPct val="80000"/>
              </a:lnSpc>
              <a:spcAft>
                <a:spcPts val="0"/>
              </a:spcAft>
              <a:buClr>
                <a:schemeClr val="tx1"/>
              </a:buClr>
              <a:buSzPct val="85000"/>
              <a:tabLst>
                <a:tab pos="228600" algn="l"/>
              </a:tabLst>
              <a:defRPr/>
            </a:pPr>
            <a:r>
              <a:rPr lang="en-US" sz="3600" cap="all" spc="-100" dirty="0">
                <a:ln w="0"/>
                <a:latin typeface="Arial"/>
                <a:ea typeface="+mj-ea"/>
                <a:cs typeface="Times New Roman" charset="0"/>
              </a:rPr>
              <a:t>WHEN CONSENT IS NOT POSSIBLE</a:t>
            </a:r>
            <a:endParaRPr lang="en-CA" sz="3600" cap="all" spc="-100" dirty="0">
              <a:ln w="0"/>
              <a:latin typeface="Arial"/>
              <a:ea typeface="+mj-ea"/>
              <a:cs typeface="Times New Roman" charset="0"/>
            </a:endParaRPr>
          </a:p>
        </p:txBody>
      </p:sp>
      <p:sp>
        <p:nvSpPr>
          <p:cNvPr id="4" name="Rectangle 3">
            <a:extLst>
              <a:ext uri="{FF2B5EF4-FFF2-40B4-BE49-F238E27FC236}">
                <a16:creationId xmlns:a16="http://schemas.microsoft.com/office/drawing/2014/main" id="{E98F3DF0-C1B0-4974-8EA3-5EE1486BC759}"/>
              </a:ext>
            </a:extLst>
          </p:cNvPr>
          <p:cNvSpPr/>
          <p:nvPr/>
        </p:nvSpPr>
        <p:spPr>
          <a:xfrm>
            <a:off x="685800" y="3771900"/>
            <a:ext cx="8001000" cy="2514600"/>
          </a:xfrm>
          <a:prstGeom prst="rect">
            <a:avLst/>
          </a:prstGeom>
        </p:spPr>
        <p:txBody>
          <a:bodyPr wrap="square" lIns="274320" rIns="548640" bIns="274320" numCol="1" spcCol="0">
            <a:noAutofit/>
          </a:bodyPr>
          <a:lstStyle/>
          <a:p>
            <a:pPr marL="800100" lvl="1" indent="-342900">
              <a:buSzPct val="60000"/>
              <a:buFont typeface="Arial" panose="020B0604020202020204" pitchFamily="34" charset="0"/>
              <a:buChar char="›"/>
            </a:pPr>
            <a:r>
              <a:rPr lang="en-US" sz="2400" dirty="0">
                <a:solidFill>
                  <a:schemeClr val="tx2"/>
                </a:solidFill>
              </a:rPr>
              <a:t>babysitter;</a:t>
            </a:r>
          </a:p>
          <a:p>
            <a:pPr marL="800100" lvl="1" indent="-342900">
              <a:buSzPct val="60000"/>
              <a:buFont typeface="Arial" panose="020B0604020202020204" pitchFamily="34" charset="0"/>
              <a:buChar char="›"/>
            </a:pPr>
            <a:r>
              <a:rPr lang="en-US" sz="2400" dirty="0">
                <a:solidFill>
                  <a:schemeClr val="tx2"/>
                </a:solidFill>
              </a:rPr>
              <a:t>teacher;</a:t>
            </a:r>
          </a:p>
          <a:p>
            <a:pPr marL="800100" lvl="1" indent="-342900">
              <a:buSzPct val="60000"/>
              <a:buFont typeface="Arial" panose="020B0604020202020204" pitchFamily="34" charset="0"/>
              <a:buChar char="›"/>
            </a:pPr>
            <a:r>
              <a:rPr lang="en-US" sz="2400" dirty="0">
                <a:solidFill>
                  <a:schemeClr val="tx2"/>
                </a:solidFill>
              </a:rPr>
              <a:t>coach;</a:t>
            </a:r>
          </a:p>
          <a:p>
            <a:pPr marL="800100" lvl="1" indent="-342900">
              <a:buSzPct val="60000"/>
              <a:buFont typeface="Arial" panose="020B0604020202020204" pitchFamily="34" charset="0"/>
              <a:buChar char="›"/>
            </a:pPr>
            <a:r>
              <a:rPr lang="en-US" sz="2400" dirty="0">
                <a:solidFill>
                  <a:schemeClr val="tx2"/>
                </a:solidFill>
              </a:rPr>
              <a:t>another cadet or JCR;</a:t>
            </a:r>
          </a:p>
          <a:p>
            <a:pPr marL="800100" lvl="1" indent="-342900">
              <a:buSzPct val="60000"/>
              <a:buFont typeface="Arial" panose="020B0604020202020204" pitchFamily="34" charset="0"/>
              <a:buChar char="›"/>
            </a:pPr>
            <a:r>
              <a:rPr lang="en-US" sz="2400" dirty="0">
                <a:solidFill>
                  <a:schemeClr val="tx2"/>
                </a:solidFill>
              </a:rPr>
              <a:t>corps / squadron / patrol staff.</a:t>
            </a:r>
          </a:p>
        </p:txBody>
      </p:sp>
      <p:sp>
        <p:nvSpPr>
          <p:cNvPr id="7" name="TextBox 6">
            <a:extLst>
              <a:ext uri="{FF2B5EF4-FFF2-40B4-BE49-F238E27FC236}">
                <a16:creationId xmlns:a16="http://schemas.microsoft.com/office/drawing/2014/main" id="{8C5F16AB-0EAA-42A2-8B23-DA5075EDED82}"/>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7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16359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40D970-7449-467D-9649-8B2E4085FBDD}"/>
              </a:ext>
            </a:extLst>
          </p:cNvPr>
          <p:cNvSpPr/>
          <p:nvPr/>
        </p:nvSpPr>
        <p:spPr>
          <a:xfrm>
            <a:off x="457200" y="1600200"/>
            <a:ext cx="8572500" cy="3293209"/>
          </a:xfrm>
          <a:prstGeom prst="rect">
            <a:avLst/>
          </a:prstGeom>
        </p:spPr>
        <p:txBody>
          <a:bodyPr wrap="square">
            <a:spAutoFit/>
          </a:bodyPr>
          <a:lstStyle/>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threatens you or uses force.</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says no, or does not say yes.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lang="en-US" sz="2400" dirty="0">
                <a:solidFill>
                  <a:srgbClr val="000000"/>
                </a:solidFill>
              </a:rPr>
              <a:t>Someone</a:t>
            </a: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expresses no through body language or actions.</a:t>
            </a:r>
          </a:p>
          <a:p>
            <a:pPr marL="457200" marR="0" lvl="0" indent="-457200" algn="l" defTabSz="914400" rtl="0" eaLnBrk="1" fontAlgn="base"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Someone is sleeping, unconscious, intoxicated or high.</a:t>
            </a:r>
          </a:p>
          <a:p>
            <a:pPr marL="457200" lvl="0" indent="-457200">
              <a:spcAft>
                <a:spcPts val="1200"/>
              </a:spcAft>
              <a:buFont typeface="Arial" panose="020B0604020202020204" pitchFamily="34" charset="0"/>
              <a:buChar char="•"/>
              <a:defRPr/>
            </a:pPr>
            <a:r>
              <a:rPr lang="en-US" sz="2400" dirty="0">
                <a:solidFill>
                  <a:srgbClr val="000000"/>
                </a:solidFill>
              </a:rPr>
              <a:t>Cadets and JCRs may be in positions of authority over other cadets and JCRs, and in these circumstances, consent cannot be given.</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
        <p:nvSpPr>
          <p:cNvPr id="3" name="TextBox 2">
            <a:extLst>
              <a:ext uri="{FF2B5EF4-FFF2-40B4-BE49-F238E27FC236}">
                <a16:creationId xmlns:a16="http://schemas.microsoft.com/office/drawing/2014/main" id="{AC403270-27CF-4DC3-8E25-04FEF5EF3B1F}"/>
              </a:ext>
            </a:extLst>
          </p:cNvPr>
          <p:cNvSpPr txBox="1"/>
          <p:nvPr/>
        </p:nvSpPr>
        <p:spPr>
          <a:xfrm>
            <a:off x="457200" y="694069"/>
            <a:ext cx="7886700" cy="563231"/>
          </a:xfrm>
          <a:prstGeom prst="rect">
            <a:avLst/>
          </a:prstGeom>
          <a:noFill/>
        </p:spPr>
        <p:txBody>
          <a:bodyPr wrap="square" rtlCol="0">
            <a:spAutoFit/>
          </a:bodyPr>
          <a:lstStyle/>
          <a:p>
            <a:pPr marL="0" marR="0" lvl="0" indent="0" defTabSz="914400" eaLnBrk="1" fontAlgn="ctr" latinLnBrk="0" hangingPunct="1">
              <a:lnSpc>
                <a:spcPct val="80000"/>
              </a:lnSpc>
              <a:spcAft>
                <a:spcPts val="0"/>
              </a:spcAft>
              <a:buClr>
                <a:schemeClr val="tx1"/>
              </a:buClr>
              <a:buSzPct val="85000"/>
              <a:buFontTx/>
              <a:buNone/>
              <a:tabLst>
                <a:tab pos="228600" algn="l"/>
              </a:tabLst>
              <a:defRPr/>
            </a:pPr>
            <a:r>
              <a:rPr lang="en-US" sz="3600" cap="all" spc="-100" dirty="0">
                <a:ln w="0"/>
                <a:latin typeface="Arial"/>
                <a:ea typeface="+mj-ea"/>
                <a:cs typeface="Times New Roman" charset="0"/>
              </a:rPr>
              <a:t>WHEN CONSENT IS NOT POSSIBLE</a:t>
            </a:r>
            <a:endParaRPr lang="en-CA" sz="3600" cap="all" spc="-100" dirty="0">
              <a:ln w="0"/>
              <a:latin typeface="Arial"/>
              <a:ea typeface="+mj-ea"/>
              <a:cs typeface="Times New Roman" charset="0"/>
            </a:endParaRPr>
          </a:p>
        </p:txBody>
      </p:sp>
      <p:sp>
        <p:nvSpPr>
          <p:cNvPr id="5" name="TextBox 4">
            <a:extLst>
              <a:ext uri="{FF2B5EF4-FFF2-40B4-BE49-F238E27FC236}">
                <a16:creationId xmlns:a16="http://schemas.microsoft.com/office/drawing/2014/main" id="{F319A82B-B0B6-41E4-B77A-DFF6B3EDE654}"/>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chemeClr val="accent1"/>
                </a:solidFill>
                <a:effectLst/>
                <a:uLnTx/>
                <a:uFillTx/>
              </a:rPr>
              <a:t>8 /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16653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971E030-0134-4130-95C6-CB5C40283920}"/>
              </a:ext>
            </a:extLst>
          </p:cNvPr>
          <p:cNvSpPr/>
          <p:nvPr/>
        </p:nvSpPr>
        <p:spPr>
          <a:xfrm>
            <a:off x="457200" y="1714500"/>
            <a:ext cx="8229600" cy="2492990"/>
          </a:xfrm>
          <a:prstGeom prst="rect">
            <a:avLst/>
          </a:prstGeom>
        </p:spPr>
        <p:txBody>
          <a:bodyPr wrap="square">
            <a:spAutoFit/>
          </a:bodyPr>
          <a:lstStyle/>
          <a:p>
            <a:pPr eaLnBrk="1" hangingPunct="1">
              <a:spcAft>
                <a:spcPts val="600"/>
              </a:spcAft>
              <a:defRPr/>
            </a:pPr>
            <a:r>
              <a:rPr lang="en-US" altLang="en-US" dirty="0">
                <a:solidFill>
                  <a:schemeClr val="tx2"/>
                </a:solidFill>
              </a:rPr>
              <a:t>For all youth aged 12–17, consent is not possible if the other person is:</a:t>
            </a:r>
          </a:p>
          <a:p>
            <a:pPr marL="231775" indent="-231775" eaLnBrk="1" hangingPunct="1">
              <a:spcAft>
                <a:spcPts val="600"/>
              </a:spcAft>
              <a:buFontTx/>
              <a:buChar char="•"/>
              <a:defRPr/>
            </a:pPr>
            <a:r>
              <a:rPr lang="en-US" altLang="en-US" dirty="0">
                <a:solidFill>
                  <a:schemeClr val="tx2"/>
                </a:solidFill>
              </a:rPr>
              <a:t>in a position of trust or authority over the child:</a:t>
            </a:r>
          </a:p>
          <a:p>
            <a:pPr marL="742950" lvl="2" indent="-285750">
              <a:spcAft>
                <a:spcPts val="600"/>
              </a:spcAft>
              <a:buFont typeface="Arial" panose="020B0604020202020204" pitchFamily="34" charset="0"/>
              <a:buChar char="›"/>
              <a:defRPr/>
            </a:pPr>
            <a:r>
              <a:rPr lang="en-US" dirty="0">
                <a:solidFill>
                  <a:schemeClr val="tx2"/>
                </a:solidFill>
              </a:rPr>
              <a:t>babysitter;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teacher;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coach;</a:t>
            </a:r>
            <a:endParaRPr lang="en-CA" dirty="0">
              <a:solidFill>
                <a:schemeClr val="tx2"/>
              </a:solidFill>
            </a:endParaRPr>
          </a:p>
          <a:p>
            <a:pPr marL="231775" indent="-231775" eaLnBrk="1" hangingPunct="1">
              <a:spcAft>
                <a:spcPts val="600"/>
              </a:spcAft>
              <a:buFontTx/>
              <a:buChar char="•"/>
              <a:defRPr/>
            </a:pPr>
            <a:r>
              <a:rPr lang="en-US" altLang="en-US" dirty="0">
                <a:solidFill>
                  <a:schemeClr val="tx2"/>
                </a:solidFill>
              </a:rPr>
              <a:t>someone on whom the youth is dependent; or</a:t>
            </a:r>
          </a:p>
          <a:p>
            <a:pPr marL="231775" indent="-231775" eaLnBrk="1" hangingPunct="1">
              <a:spcAft>
                <a:spcPts val="600"/>
              </a:spcAft>
              <a:buFontTx/>
              <a:buChar char="•"/>
              <a:defRPr/>
            </a:pPr>
            <a:r>
              <a:rPr lang="en-US" altLang="en-US" dirty="0">
                <a:solidFill>
                  <a:schemeClr val="tx2"/>
                </a:solidFill>
              </a:rPr>
              <a:t>in an exploitative relationship with the child or youth.</a:t>
            </a:r>
          </a:p>
        </p:txBody>
      </p:sp>
      <p:sp>
        <p:nvSpPr>
          <p:cNvPr id="6" name="Rectangle 5">
            <a:extLst>
              <a:ext uri="{FF2B5EF4-FFF2-40B4-BE49-F238E27FC236}">
                <a16:creationId xmlns:a16="http://schemas.microsoft.com/office/drawing/2014/main" id="{CEAE74FC-72C1-4450-898D-0840FAA02658}"/>
              </a:ext>
            </a:extLst>
          </p:cNvPr>
          <p:cNvSpPr/>
          <p:nvPr/>
        </p:nvSpPr>
        <p:spPr>
          <a:xfrm>
            <a:off x="457200" y="4892695"/>
            <a:ext cx="8115300" cy="1508105"/>
          </a:xfrm>
          <a:prstGeom prst="rect">
            <a:avLst/>
          </a:prstGeom>
        </p:spPr>
        <p:txBody>
          <a:bodyPr wrap="square">
            <a:spAutoFit/>
          </a:bodyPr>
          <a:lstStyle/>
          <a:p>
            <a:pPr eaLnBrk="1" hangingPunct="1">
              <a:spcAft>
                <a:spcPts val="1200"/>
              </a:spcAft>
              <a:defRPr/>
            </a:pPr>
            <a:r>
              <a:rPr lang="en-US" altLang="en-US" dirty="0">
                <a:solidFill>
                  <a:schemeClr val="tx2"/>
                </a:solidFill>
              </a:rPr>
              <a:t>Sexual activity in the context of the above relationships is illegal. </a:t>
            </a:r>
          </a:p>
          <a:p>
            <a:pPr eaLnBrk="1" hangingPunct="1">
              <a:spcAft>
                <a:spcPts val="1200"/>
              </a:spcAft>
              <a:defRPr/>
            </a:pPr>
            <a:r>
              <a:rPr lang="en-US" altLang="en-US" dirty="0">
                <a:solidFill>
                  <a:schemeClr val="tx2"/>
                </a:solidFill>
              </a:rPr>
              <a:t>Only a person aged 18 or older is capable of consent in these situations. </a:t>
            </a:r>
          </a:p>
          <a:p>
            <a:pPr eaLnBrk="1" hangingPunct="1">
              <a:spcAft>
                <a:spcPts val="1200"/>
              </a:spcAft>
              <a:defRPr/>
            </a:pPr>
            <a:r>
              <a:rPr lang="en-CA" altLang="en-US" dirty="0">
                <a:solidFill>
                  <a:schemeClr val="tx2"/>
                </a:solidFill>
              </a:rPr>
              <a:t>Cadets and JCRs may be in positions of authority over other cadets and JCRs, and in these circumstances, consent cannot be given.</a:t>
            </a:r>
            <a:endParaRPr lang="en-US" altLang="en-US" dirty="0">
              <a:solidFill>
                <a:schemeClr val="tx2"/>
              </a:solidFill>
              <a:cs typeface="Arial" panose="020B0604020202020204" pitchFamily="34" charset="0"/>
            </a:endParaRPr>
          </a:p>
        </p:txBody>
      </p:sp>
      <p:sp>
        <p:nvSpPr>
          <p:cNvPr id="7" name="Left Brace 6">
            <a:extLst>
              <a:ext uri="{FF2B5EF4-FFF2-40B4-BE49-F238E27FC236}">
                <a16:creationId xmlns:a16="http://schemas.microsoft.com/office/drawing/2014/main" id="{DA3A2C7E-F40F-4950-8523-7254E57074F7}"/>
              </a:ext>
            </a:extLst>
          </p:cNvPr>
          <p:cNvSpPr/>
          <p:nvPr/>
        </p:nvSpPr>
        <p:spPr bwMode="auto">
          <a:xfrm rot="16200000">
            <a:off x="4514850" y="628650"/>
            <a:ext cx="342900" cy="7772400"/>
          </a:xfrm>
          <a:custGeom>
            <a:avLst/>
            <a:gdLst>
              <a:gd name="connsiteX0" fmla="*/ 571500 w 571500"/>
              <a:gd name="connsiteY0" fmla="*/ 4400550 h 4400550"/>
              <a:gd name="connsiteX1" fmla="*/ 285750 w 571500"/>
              <a:gd name="connsiteY1" fmla="*/ 3308664 h 4400550"/>
              <a:gd name="connsiteX2" fmla="*/ 285750 w 571500"/>
              <a:gd name="connsiteY2" fmla="*/ 3275659 h 4400550"/>
              <a:gd name="connsiteX3" fmla="*/ 0 w 571500"/>
              <a:gd name="connsiteY3" fmla="*/ 2183773 h 4400550"/>
              <a:gd name="connsiteX4" fmla="*/ 285750 w 571500"/>
              <a:gd name="connsiteY4" fmla="*/ 1091887 h 4400550"/>
              <a:gd name="connsiteX5" fmla="*/ 285750 w 571500"/>
              <a:gd name="connsiteY5" fmla="*/ 1091886 h 4400550"/>
              <a:gd name="connsiteX6" fmla="*/ 571500 w 571500"/>
              <a:gd name="connsiteY6" fmla="*/ 0 h 4400550"/>
              <a:gd name="connsiteX7" fmla="*/ 571500 w 571500"/>
              <a:gd name="connsiteY7" fmla="*/ 4400550 h 4400550"/>
              <a:gd name="connsiteX0" fmla="*/ 571500 w 571500"/>
              <a:gd name="connsiteY0" fmla="*/ 4400550 h 4400550"/>
              <a:gd name="connsiteX1" fmla="*/ 285750 w 571500"/>
              <a:gd name="connsiteY1" fmla="*/ 3308664 h 4400550"/>
              <a:gd name="connsiteX2" fmla="*/ 285750 w 571500"/>
              <a:gd name="connsiteY2" fmla="*/ 3275659 h 4400550"/>
              <a:gd name="connsiteX3" fmla="*/ 0 w 571500"/>
              <a:gd name="connsiteY3" fmla="*/ 2183773 h 4400550"/>
              <a:gd name="connsiteX4" fmla="*/ 285750 w 571500"/>
              <a:gd name="connsiteY4" fmla="*/ 1091887 h 4400550"/>
              <a:gd name="connsiteX5" fmla="*/ 285750 w 571500"/>
              <a:gd name="connsiteY5" fmla="*/ 1091886 h 4400550"/>
              <a:gd name="connsiteX6" fmla="*/ 571500 w 571500"/>
              <a:gd name="connsiteY6" fmla="*/ 0 h 4400550"/>
              <a:gd name="connsiteX0" fmla="*/ 722329 w 722329"/>
              <a:gd name="connsiteY0" fmla="*/ 4400550 h 4400550"/>
              <a:gd name="connsiteX1" fmla="*/ 436579 w 722329"/>
              <a:gd name="connsiteY1" fmla="*/ 3308664 h 4400550"/>
              <a:gd name="connsiteX2" fmla="*/ 436579 w 722329"/>
              <a:gd name="connsiteY2" fmla="*/ 3275659 h 4400550"/>
              <a:gd name="connsiteX3" fmla="*/ 150829 w 722329"/>
              <a:gd name="connsiteY3" fmla="*/ 2183773 h 4400550"/>
              <a:gd name="connsiteX4" fmla="*/ 436579 w 722329"/>
              <a:gd name="connsiteY4" fmla="*/ 1091887 h 4400550"/>
              <a:gd name="connsiteX5" fmla="*/ 436579 w 722329"/>
              <a:gd name="connsiteY5" fmla="*/ 1091886 h 4400550"/>
              <a:gd name="connsiteX6" fmla="*/ 722329 w 722329"/>
              <a:gd name="connsiteY6" fmla="*/ 0 h 4400550"/>
              <a:gd name="connsiteX7" fmla="*/ 722329 w 722329"/>
              <a:gd name="connsiteY7" fmla="*/ 4400550 h 4400550"/>
              <a:gd name="connsiteX0" fmla="*/ 722329 w 722329"/>
              <a:gd name="connsiteY0" fmla="*/ 4400550 h 4400550"/>
              <a:gd name="connsiteX1" fmla="*/ 436579 w 722329"/>
              <a:gd name="connsiteY1" fmla="*/ 3308664 h 4400550"/>
              <a:gd name="connsiteX2" fmla="*/ 436579 w 722329"/>
              <a:gd name="connsiteY2" fmla="*/ 3275659 h 4400550"/>
              <a:gd name="connsiteX3" fmla="*/ 0 w 722329"/>
              <a:gd name="connsiteY3" fmla="*/ 2202627 h 4400550"/>
              <a:gd name="connsiteX4" fmla="*/ 436579 w 722329"/>
              <a:gd name="connsiteY4" fmla="*/ 1091887 h 4400550"/>
              <a:gd name="connsiteX5" fmla="*/ 436579 w 722329"/>
              <a:gd name="connsiteY5" fmla="*/ 1091886 h 4400550"/>
              <a:gd name="connsiteX6" fmla="*/ 722329 w 722329"/>
              <a:gd name="connsiteY6" fmla="*/ 0 h 4400550"/>
              <a:gd name="connsiteX0" fmla="*/ 910866 w 910866"/>
              <a:gd name="connsiteY0" fmla="*/ 4400550 h 4400550"/>
              <a:gd name="connsiteX1" fmla="*/ 625116 w 910866"/>
              <a:gd name="connsiteY1" fmla="*/ 3308664 h 4400550"/>
              <a:gd name="connsiteX2" fmla="*/ 625116 w 910866"/>
              <a:gd name="connsiteY2" fmla="*/ 3275659 h 4400550"/>
              <a:gd name="connsiteX3" fmla="*/ 339366 w 910866"/>
              <a:gd name="connsiteY3" fmla="*/ 2183773 h 4400550"/>
              <a:gd name="connsiteX4" fmla="*/ 625116 w 910866"/>
              <a:gd name="connsiteY4" fmla="*/ 1091887 h 4400550"/>
              <a:gd name="connsiteX5" fmla="*/ 625116 w 910866"/>
              <a:gd name="connsiteY5" fmla="*/ 1091886 h 4400550"/>
              <a:gd name="connsiteX6" fmla="*/ 910866 w 910866"/>
              <a:gd name="connsiteY6" fmla="*/ 0 h 4400550"/>
              <a:gd name="connsiteX7" fmla="*/ 910866 w 910866"/>
              <a:gd name="connsiteY7" fmla="*/ 4400550 h 4400550"/>
              <a:gd name="connsiteX0" fmla="*/ 910866 w 910866"/>
              <a:gd name="connsiteY0" fmla="*/ 4400550 h 4400550"/>
              <a:gd name="connsiteX1" fmla="*/ 625116 w 910866"/>
              <a:gd name="connsiteY1" fmla="*/ 3308664 h 4400550"/>
              <a:gd name="connsiteX2" fmla="*/ 625116 w 910866"/>
              <a:gd name="connsiteY2" fmla="*/ 3275659 h 4400550"/>
              <a:gd name="connsiteX3" fmla="*/ 0 w 910866"/>
              <a:gd name="connsiteY3" fmla="*/ 2174347 h 4400550"/>
              <a:gd name="connsiteX4" fmla="*/ 625116 w 910866"/>
              <a:gd name="connsiteY4" fmla="*/ 1091887 h 4400550"/>
              <a:gd name="connsiteX5" fmla="*/ 625116 w 910866"/>
              <a:gd name="connsiteY5" fmla="*/ 1091886 h 4400550"/>
              <a:gd name="connsiteX6" fmla="*/ 910866 w 910866"/>
              <a:gd name="connsiteY6" fmla="*/ 0 h 4400550"/>
              <a:gd name="connsiteX0" fmla="*/ 760037 w 760037"/>
              <a:gd name="connsiteY0" fmla="*/ 4400550 h 4400550"/>
              <a:gd name="connsiteX1" fmla="*/ 474287 w 760037"/>
              <a:gd name="connsiteY1" fmla="*/ 3308664 h 4400550"/>
              <a:gd name="connsiteX2" fmla="*/ 474287 w 760037"/>
              <a:gd name="connsiteY2" fmla="*/ 3275659 h 4400550"/>
              <a:gd name="connsiteX3" fmla="*/ 188537 w 760037"/>
              <a:gd name="connsiteY3" fmla="*/ 2183773 h 4400550"/>
              <a:gd name="connsiteX4" fmla="*/ 474287 w 760037"/>
              <a:gd name="connsiteY4" fmla="*/ 1091887 h 4400550"/>
              <a:gd name="connsiteX5" fmla="*/ 474287 w 760037"/>
              <a:gd name="connsiteY5" fmla="*/ 1091886 h 4400550"/>
              <a:gd name="connsiteX6" fmla="*/ 760037 w 760037"/>
              <a:gd name="connsiteY6" fmla="*/ 0 h 4400550"/>
              <a:gd name="connsiteX7" fmla="*/ 760037 w 760037"/>
              <a:gd name="connsiteY7" fmla="*/ 4400550 h 4400550"/>
              <a:gd name="connsiteX0" fmla="*/ 760037 w 760037"/>
              <a:gd name="connsiteY0" fmla="*/ 4400550 h 4400550"/>
              <a:gd name="connsiteX1" fmla="*/ 474287 w 760037"/>
              <a:gd name="connsiteY1" fmla="*/ 3308664 h 4400550"/>
              <a:gd name="connsiteX2" fmla="*/ 474287 w 760037"/>
              <a:gd name="connsiteY2" fmla="*/ 3275659 h 4400550"/>
              <a:gd name="connsiteX3" fmla="*/ 0 w 760037"/>
              <a:gd name="connsiteY3" fmla="*/ 2174347 h 4400550"/>
              <a:gd name="connsiteX4" fmla="*/ 474287 w 760037"/>
              <a:gd name="connsiteY4" fmla="*/ 1091887 h 4400550"/>
              <a:gd name="connsiteX5" fmla="*/ 474287 w 760037"/>
              <a:gd name="connsiteY5" fmla="*/ 1091886 h 4400550"/>
              <a:gd name="connsiteX6" fmla="*/ 760037 w 760037"/>
              <a:gd name="connsiteY6" fmla="*/ 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103696 w 675196"/>
              <a:gd name="connsiteY3" fmla="*/ 2183773 h 4400550"/>
              <a:gd name="connsiteX4" fmla="*/ 389446 w 675196"/>
              <a:gd name="connsiteY4" fmla="*/ 1091887 h 4400550"/>
              <a:gd name="connsiteX5" fmla="*/ 389446 w 675196"/>
              <a:gd name="connsiteY5" fmla="*/ 1091886 h 4400550"/>
              <a:gd name="connsiteX6" fmla="*/ 675196 w 675196"/>
              <a:gd name="connsiteY6" fmla="*/ 0 h 4400550"/>
              <a:gd name="connsiteX7" fmla="*/ 675196 w 675196"/>
              <a:gd name="connsiteY7" fmla="*/ 440055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0 w 675196"/>
              <a:gd name="connsiteY3" fmla="*/ 2164920 h 4400550"/>
              <a:gd name="connsiteX4" fmla="*/ 389446 w 675196"/>
              <a:gd name="connsiteY4" fmla="*/ 1091887 h 4400550"/>
              <a:gd name="connsiteX5" fmla="*/ 389446 w 675196"/>
              <a:gd name="connsiteY5" fmla="*/ 1091886 h 4400550"/>
              <a:gd name="connsiteX6" fmla="*/ 675196 w 675196"/>
              <a:gd name="connsiteY6" fmla="*/ 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263951 w 675196"/>
              <a:gd name="connsiteY3" fmla="*/ 2278041 h 4400550"/>
              <a:gd name="connsiteX4" fmla="*/ 389446 w 675196"/>
              <a:gd name="connsiteY4" fmla="*/ 1091887 h 4400550"/>
              <a:gd name="connsiteX5" fmla="*/ 389446 w 675196"/>
              <a:gd name="connsiteY5" fmla="*/ 1091886 h 4400550"/>
              <a:gd name="connsiteX6" fmla="*/ 675196 w 675196"/>
              <a:gd name="connsiteY6" fmla="*/ 0 h 4400550"/>
              <a:gd name="connsiteX7" fmla="*/ 675196 w 675196"/>
              <a:gd name="connsiteY7" fmla="*/ 4400550 h 4400550"/>
              <a:gd name="connsiteX0" fmla="*/ 675196 w 675196"/>
              <a:gd name="connsiteY0" fmla="*/ 4400550 h 4400550"/>
              <a:gd name="connsiteX1" fmla="*/ 389446 w 675196"/>
              <a:gd name="connsiteY1" fmla="*/ 3308664 h 4400550"/>
              <a:gd name="connsiteX2" fmla="*/ 389446 w 675196"/>
              <a:gd name="connsiteY2" fmla="*/ 3275659 h 4400550"/>
              <a:gd name="connsiteX3" fmla="*/ 0 w 675196"/>
              <a:gd name="connsiteY3" fmla="*/ 2164920 h 4400550"/>
              <a:gd name="connsiteX4" fmla="*/ 389446 w 675196"/>
              <a:gd name="connsiteY4" fmla="*/ 1091887 h 4400550"/>
              <a:gd name="connsiteX5" fmla="*/ 389446 w 675196"/>
              <a:gd name="connsiteY5" fmla="*/ 1091886 h 4400550"/>
              <a:gd name="connsiteX6" fmla="*/ 675196 w 675196"/>
              <a:gd name="connsiteY6" fmla="*/ 0 h 44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5196" h="4400550" stroke="0" extrusionOk="0">
                <a:moveTo>
                  <a:pt x="675196" y="4400550"/>
                </a:moveTo>
                <a:cubicBezTo>
                  <a:pt x="517381" y="4400550"/>
                  <a:pt x="389446" y="3911696"/>
                  <a:pt x="389446" y="3308664"/>
                </a:cubicBezTo>
                <a:lnTo>
                  <a:pt x="389446" y="3275659"/>
                </a:lnTo>
                <a:cubicBezTo>
                  <a:pt x="389446" y="2672627"/>
                  <a:pt x="421766" y="2278041"/>
                  <a:pt x="263951" y="2278041"/>
                </a:cubicBezTo>
                <a:cubicBezTo>
                  <a:pt x="421766" y="2278041"/>
                  <a:pt x="389446" y="1694919"/>
                  <a:pt x="389446" y="1091887"/>
                </a:cubicBezTo>
                <a:lnTo>
                  <a:pt x="389446" y="1091886"/>
                </a:lnTo>
                <a:cubicBezTo>
                  <a:pt x="389446" y="488854"/>
                  <a:pt x="517381" y="0"/>
                  <a:pt x="675196" y="0"/>
                </a:cubicBezTo>
                <a:lnTo>
                  <a:pt x="675196" y="4400550"/>
                </a:lnTo>
                <a:close/>
              </a:path>
              <a:path w="675196" h="4400550" fill="none">
                <a:moveTo>
                  <a:pt x="675196" y="4400550"/>
                </a:moveTo>
                <a:cubicBezTo>
                  <a:pt x="517381" y="4400550"/>
                  <a:pt x="389446" y="3911696"/>
                  <a:pt x="389446" y="3308664"/>
                </a:cubicBezTo>
                <a:lnTo>
                  <a:pt x="389446" y="3275659"/>
                </a:lnTo>
                <a:cubicBezTo>
                  <a:pt x="389446" y="2672627"/>
                  <a:pt x="157815" y="2164920"/>
                  <a:pt x="0" y="2164920"/>
                </a:cubicBezTo>
                <a:cubicBezTo>
                  <a:pt x="157815" y="2164920"/>
                  <a:pt x="389446" y="1694919"/>
                  <a:pt x="389446" y="1091887"/>
                </a:cubicBezTo>
                <a:lnTo>
                  <a:pt x="389446" y="1091886"/>
                </a:lnTo>
                <a:cubicBezTo>
                  <a:pt x="389446" y="488854"/>
                  <a:pt x="517381" y="0"/>
                  <a:pt x="675196" y="0"/>
                </a:cubicBezTo>
              </a:path>
            </a:pathLst>
          </a:custGeom>
          <a:ln w="184150" cap="rnd" cmpd="sng">
            <a:solidFill>
              <a:srgbClr val="E6F6FA"/>
            </a:solidFill>
            <a:prstDash val="solid"/>
            <a:round/>
            <a:headEnd type="none" w="sm" len="sm"/>
            <a:tailEnd type="none" w="sm" len="sm"/>
          </a:ln>
        </p:spPr>
        <p:style>
          <a:lnRef idx="1">
            <a:schemeClr val="accent1"/>
          </a:lnRef>
          <a:fillRef idx="0">
            <a:schemeClr val="accent1"/>
          </a:fillRef>
          <a:effectRef idx="0">
            <a:schemeClr val="accent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baseline="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E5583839-DCEA-43EF-8889-A8BDDDAD0220}"/>
              </a:ext>
            </a:extLst>
          </p:cNvPr>
          <p:cNvSpPr/>
          <p:nvPr/>
        </p:nvSpPr>
        <p:spPr>
          <a:xfrm>
            <a:off x="457200" y="514171"/>
            <a:ext cx="8229600" cy="1054904"/>
          </a:xfrm>
          <a:prstGeom prst="rect">
            <a:avLst/>
          </a:prstGeom>
          <a:ln>
            <a:noFill/>
          </a:ln>
        </p:spPr>
        <p:txBody>
          <a:bodyPr wrap="square">
            <a:spAutoFit/>
          </a:bodyPr>
          <a:lstStyle/>
          <a:p>
            <a:pPr fontAlgn="ctr">
              <a:lnSpc>
                <a:spcPct val="85000"/>
              </a:lnSpc>
              <a:spcAft>
                <a:spcPts val="0"/>
              </a:spcAft>
              <a:tabLst>
                <a:tab pos="228600" algn="l"/>
              </a:tabLst>
              <a:defRPr/>
            </a:pPr>
            <a:r>
              <a:rPr lang="en-US" sz="3600" cap="all" dirty="0">
                <a:ln w="0"/>
                <a:latin typeface="Arial"/>
                <a:cs typeface="Times New Roman" charset="0"/>
              </a:rPr>
              <a:t>Protection from Exploitation and Abuse of Power</a:t>
            </a:r>
            <a:endParaRPr lang="en-CA" sz="3600" cap="all" dirty="0">
              <a:ln w="0"/>
              <a:latin typeface="Arial"/>
              <a:cs typeface="Times New Roman" charset="0"/>
            </a:endParaRPr>
          </a:p>
        </p:txBody>
      </p:sp>
      <p:sp>
        <p:nvSpPr>
          <p:cNvPr id="2" name="Rectangle 1">
            <a:extLst>
              <a:ext uri="{FF2B5EF4-FFF2-40B4-BE49-F238E27FC236}">
                <a16:creationId xmlns:a16="http://schemas.microsoft.com/office/drawing/2014/main" id="{36D96815-4DB5-4AA9-B4BB-D748AD541FA3}"/>
              </a:ext>
            </a:extLst>
          </p:cNvPr>
          <p:cNvSpPr/>
          <p:nvPr/>
        </p:nvSpPr>
        <p:spPr>
          <a:xfrm>
            <a:off x="3886200" y="2423160"/>
            <a:ext cx="4572000" cy="723275"/>
          </a:xfrm>
          <a:prstGeom prst="rect">
            <a:avLst/>
          </a:prstGeom>
        </p:spPr>
        <p:txBody>
          <a:bodyPr>
            <a:spAutoFit/>
          </a:bodyPr>
          <a:lstStyle/>
          <a:p>
            <a:pPr marL="742950" lvl="2" indent="-285750">
              <a:spcAft>
                <a:spcPts val="600"/>
              </a:spcAft>
              <a:buFont typeface="Arial" panose="020B0604020202020204" pitchFamily="34" charset="0"/>
              <a:buChar char="›"/>
              <a:defRPr/>
            </a:pPr>
            <a:r>
              <a:rPr lang="en-US" dirty="0">
                <a:solidFill>
                  <a:schemeClr val="tx2"/>
                </a:solidFill>
              </a:rPr>
              <a:t>another cadet or JCR;</a:t>
            </a:r>
            <a:endParaRPr lang="en-CA" dirty="0">
              <a:solidFill>
                <a:schemeClr val="tx2"/>
              </a:solidFill>
            </a:endParaRPr>
          </a:p>
          <a:p>
            <a:pPr marL="742950" lvl="2" indent="-285750">
              <a:spcAft>
                <a:spcPts val="600"/>
              </a:spcAft>
              <a:buFont typeface="Arial" panose="020B0604020202020204" pitchFamily="34" charset="0"/>
              <a:buChar char="›"/>
              <a:defRPr/>
            </a:pPr>
            <a:r>
              <a:rPr lang="en-US" dirty="0">
                <a:solidFill>
                  <a:schemeClr val="tx2"/>
                </a:solidFill>
              </a:rPr>
              <a:t>corps/squadron/patrol staff.</a:t>
            </a:r>
            <a:endParaRPr lang="en-CA" dirty="0">
              <a:solidFill>
                <a:schemeClr val="tx2"/>
              </a:solidFill>
            </a:endParaRPr>
          </a:p>
        </p:txBody>
      </p:sp>
      <p:sp>
        <p:nvSpPr>
          <p:cNvPr id="9" name="TextBox 8">
            <a:extLst>
              <a:ext uri="{FF2B5EF4-FFF2-40B4-BE49-F238E27FC236}">
                <a16:creationId xmlns:a16="http://schemas.microsoft.com/office/drawing/2014/main" id="{3D85EA49-8B89-4B80-87EA-DF549839AD90}"/>
              </a:ext>
            </a:extLst>
          </p:cNvPr>
          <p:cNvSpPr txBox="1"/>
          <p:nvPr/>
        </p:nvSpPr>
        <p:spPr>
          <a:xfrm>
            <a:off x="4114800" y="6400800"/>
            <a:ext cx="914400" cy="36933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9 </a:t>
            </a:r>
            <a:r>
              <a:rPr kumimoji="0" lang="en-US" sz="1800" b="1" i="0" u="none" strike="noStrike" kern="0" cap="none" spc="0" normalizeH="0" baseline="0" noProof="0" dirty="0">
                <a:ln>
                  <a:noFill/>
                </a:ln>
                <a:solidFill>
                  <a:schemeClr val="accent1"/>
                </a:solidFill>
                <a:effectLst/>
                <a:uLnTx/>
                <a:uFillTx/>
              </a:rPr>
              <a:t>/ 11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937774257"/>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353D2C4-3E0E-4F9A-B621-72406FFE43D1}"/>
</file>

<file path=customXml/itemProps2.xml><?xml version="1.0" encoding="utf-8"?>
<ds:datastoreItem xmlns:ds="http://schemas.openxmlformats.org/officeDocument/2006/customXml" ds:itemID="{023B429F-ECBB-499D-ABB5-94DB559A934F}"/>
</file>

<file path=customXml/itemProps3.xml><?xml version="1.0" encoding="utf-8"?>
<ds:datastoreItem xmlns:ds="http://schemas.openxmlformats.org/officeDocument/2006/customXml" ds:itemID="{BC1C2DF2-BE6D-4C7F-8C1C-7CD72AC19519}"/>
</file>

<file path=docProps/app.xml><?xml version="1.0" encoding="utf-8"?>
<Properties xmlns="http://schemas.openxmlformats.org/officeDocument/2006/extended-properties" xmlns:vt="http://schemas.openxmlformats.org/officeDocument/2006/docPropsVTypes">
  <Template/>
  <TotalTime>79564</TotalTime>
  <Words>1320</Words>
  <Application>Microsoft Office PowerPoint</Application>
  <PresentationFormat>On-screen Show (4:3)</PresentationFormat>
  <Paragraphs>167</Paragraphs>
  <Slides>19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1585</cp:revision>
  <cp:lastPrinted>2019-02-04T21:20:22Z</cp:lastPrinted>
  <dcterms:created xsi:type="dcterms:W3CDTF">2016-05-10T22:41:07Z</dcterms:created>
  <dcterms:modified xsi:type="dcterms:W3CDTF">2020-03-24T00:07:50Z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