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4.xml" ContentType="application/vnd.openxmlformats-officedocument.drawingml.diagramColors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8"/>
  </p:notesMasterIdLst>
  <p:handoutMasterIdLst>
    <p:handoutMasterId r:id="rId19"/>
  </p:handoutMasterIdLst>
  <p:sldIdLst>
    <p:sldId id="2513" r:id="rId2"/>
    <p:sldId id="2362" r:id="rId3"/>
    <p:sldId id="2363" r:id="rId4"/>
    <p:sldId id="2364" r:id="rId5"/>
    <p:sldId id="2365" r:id="rId6"/>
    <p:sldId id="2366" r:id="rId7"/>
    <p:sldId id="2367" r:id="rId8"/>
    <p:sldId id="2368" r:id="rId9"/>
    <p:sldId id="2215" r:id="rId10"/>
    <p:sldId id="2216" r:id="rId11"/>
    <p:sldId id="2217" r:id="rId12"/>
    <p:sldId id="2218" r:id="rId13"/>
    <p:sldId id="2219" r:id="rId14"/>
    <p:sldId id="2220" r:id="rId15"/>
    <p:sldId id="2221" r:id="rId16"/>
    <p:sldId id="2222" r:id="rId17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513"/>
            <p14:sldId id="2362"/>
            <p14:sldId id="2363"/>
            <p14:sldId id="2364"/>
            <p14:sldId id="2365"/>
            <p14:sldId id="2366"/>
            <p14:sldId id="2367"/>
            <p14:sldId id="2368"/>
            <p14:sldId id="2215"/>
            <p14:sldId id="2216"/>
            <p14:sldId id="2217"/>
            <p14:sldId id="2218"/>
            <p14:sldId id="2219"/>
            <p14:sldId id="2220"/>
            <p14:sldId id="2221"/>
            <p14:sldId id="22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235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7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1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820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5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cs typeface="ＭＳ Ｐゴシック" charset="0"/>
              </a:rPr>
              <a:t>CIS 2008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515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cs typeface="ＭＳ Ｐゴシック" charset="0"/>
              </a:rPr>
              <a:t>CIS 2008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1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cs typeface="ＭＳ Ｐゴシック" charset="0"/>
              </a:rPr>
              <a:t>CIS 2008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40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cs typeface="ＭＳ Ｐゴシック" charset="0"/>
              </a:rPr>
              <a:t>CIS 2008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34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CA" sz="1200" dirty="0">
                <a:latin typeface="Calibri" charset="0"/>
                <a:ea typeface="Calibri" charset="0"/>
                <a:cs typeface="Times New Roman" charset="0"/>
              </a:rPr>
              <a:t>No Such Thing as a Bully. (No</a:t>
            </a:r>
            <a:r>
              <a:rPr lang="en-CA" sz="1200" baseline="0" dirty="0">
                <a:latin typeface="Calibri" charset="0"/>
                <a:ea typeface="Calibri" charset="0"/>
                <a:cs typeface="Times New Roman" charset="0"/>
              </a:rPr>
              <a:t> date). </a:t>
            </a:r>
            <a:r>
              <a:rPr lang="en-CA" sz="1200" i="1" baseline="0" dirty="0">
                <a:latin typeface="Calibri" charset="0"/>
                <a:ea typeface="Calibri" charset="0"/>
                <a:cs typeface="Times New Roman" charset="0"/>
              </a:rPr>
              <a:t>Lesson 12: “I” sentences. </a:t>
            </a:r>
            <a:r>
              <a:rPr lang="en-CA" sz="1200" baseline="0" dirty="0">
                <a:latin typeface="Calibri" charset="0"/>
                <a:ea typeface="Calibri" charset="0"/>
                <a:cs typeface="Times New Roman" charset="0"/>
              </a:rPr>
              <a:t>Retrieved September 11, 2016 from </a:t>
            </a:r>
            <a:r>
              <a:rPr lang="en-CA" sz="1200" dirty="0">
                <a:latin typeface="Calibri" charset="0"/>
                <a:ea typeface="Calibri" charset="0"/>
                <a:cs typeface="Times New Roman" charset="0"/>
              </a:rPr>
              <a:t>http://nosuchthingasabully.com/wp-content/uploads/2013/03/Lesson-12-I-Statements-Handout.pdf</a:t>
            </a:r>
            <a:endParaRPr lang="en-US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73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80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2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0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3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communication</a:t>
            </a:r>
          </a:p>
          <a:p>
            <a:pPr lvl="0">
              <a:lnSpc>
                <a:spcPct val="100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18669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74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48254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443600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80992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0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017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66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19543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Assertive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Aggressive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Passive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Passive-aggressive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Styles of Communication: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</a:t>
            </a:r>
            <a:r>
              <a:rPr lang="en-US" b="1" kern="0" dirty="0">
                <a:solidFill>
                  <a:schemeClr val="accent1"/>
                </a:solidFill>
              </a:rPr>
              <a:t>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867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3784699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self-confidently and positively say what you think, feel, or want.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communicate in a straightforward and non-threatening way.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communicate in a respectful way, without violating other people’s rights.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ASSERTIVE COMMUNICATION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8" name="Picture 11" descr="D:\RC\HYR powerpoints\HYR pics\talking voice.png">
            <a:extLst>
              <a:ext uri="{FF2B5EF4-FFF2-40B4-BE49-F238E27FC236}">
                <a16:creationId xmlns:a16="http://schemas.microsoft.com/office/drawing/2014/main" id="{598BF116-8F53-426E-8C75-F1325E72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400" y="1485900"/>
            <a:ext cx="32131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7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3784699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say what you think, feel, and want in a way that violates the other person’s right to be treated with respect.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communicate in a way that ignores other people’s feelings.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communicate in a way that can make people feel threatened.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AGGRESSIVE COMMUNICATION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2" descr="C:\WILL\Powerpoints\Reference Photo\Icons for Communication PPT-07.png">
            <a:extLst>
              <a:ext uri="{FF2B5EF4-FFF2-40B4-BE49-F238E27FC236}">
                <a16:creationId xmlns:a16="http://schemas.microsoft.com/office/drawing/2014/main" id="{DB019929-9DA2-4DD2-B087-C3862311C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2" y="1303338"/>
            <a:ext cx="40211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28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44577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do not say what you truly think, feel, or want.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Passive COMMUNICATION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5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505B3EE-3185-4608-90B4-B2A5A116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178" y="2111375"/>
            <a:ext cx="12414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12" descr="D:\RC\HYR powerpoints\HYR pics\thinking.png">
            <a:extLst>
              <a:ext uri="{FF2B5EF4-FFF2-40B4-BE49-F238E27FC236}">
                <a16:creationId xmlns:a16="http://schemas.microsoft.com/office/drawing/2014/main" id="{EA8880C6-4C4D-4875-8142-A77F6F92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00" y="1257300"/>
            <a:ext cx="19685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2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4686300"/>
            <a:ext cx="8229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do not say what you think, feel, or want in a straightforward manner.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 express frustration or anger through actions, body language, or verbal tone, but without using words.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PASSIVE-AGGRESSIVE COMMUNICATION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6 / 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285C61-B21E-4DDB-B771-43CAE937ADCC}"/>
              </a:ext>
            </a:extLst>
          </p:cNvPr>
          <p:cNvGrpSpPr/>
          <p:nvPr/>
        </p:nvGrpSpPr>
        <p:grpSpPr>
          <a:xfrm>
            <a:off x="3086100" y="1600200"/>
            <a:ext cx="3268661" cy="2899773"/>
            <a:chOff x="3086100" y="1389652"/>
            <a:chExt cx="3268661" cy="2899773"/>
          </a:xfrm>
        </p:grpSpPr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4D8AA8D9-3034-4711-98FE-678C64574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2057400"/>
              <a:ext cx="3090862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E8A5D52D-F4A4-4EB8-8355-B40563CAB7D0}"/>
                </a:ext>
              </a:extLst>
            </p:cNvPr>
            <p:cNvSpPr/>
            <p:nvPr/>
          </p:nvSpPr>
          <p:spPr>
            <a:xfrm>
              <a:off x="3478805" y="1389652"/>
              <a:ext cx="496888" cy="706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130000"/>
                <a:buFontTx/>
                <a:buNone/>
                <a:tabLst/>
                <a:defRPr/>
              </a:pPr>
              <a:r>
                <a:rPr kumimoji="0" lang="en-GB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7B49D0-9239-4C66-94E6-80F480ADD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886" y="1499985"/>
              <a:ext cx="904875" cy="74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29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29495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You cannot do that!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You are so selfish!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Do you hear how crazy you sound?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You are so embarrassing.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You are wrong!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You are making me so mad!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“YOU” STATEMENTS: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7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</a:t>
            </a:r>
            <a:r>
              <a:rPr lang="en-US" b="1" kern="0" dirty="0">
                <a:solidFill>
                  <a:schemeClr val="accent1"/>
                </a:solidFill>
              </a:rPr>
              <a:t>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519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18261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The first part says how you feel.</a:t>
            </a:r>
          </a:p>
          <a:p>
            <a:pPr marL="457200" lvl="0" indent="-457200" fontAlgn="ctr"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The second part describes what happened </a:t>
            </a:r>
            <a:b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(the action, the behaviour).</a:t>
            </a:r>
          </a:p>
          <a:p>
            <a:pPr marL="457200" lvl="0" indent="-457200" fontAlgn="ctr"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The third part offers a solution to the problem.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“YOU” VERSUS “I” STATEMENTS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8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</a:t>
            </a:r>
            <a:r>
              <a:rPr lang="en-US" b="1" kern="0" dirty="0">
                <a:solidFill>
                  <a:schemeClr val="accent1"/>
                </a:solidFill>
              </a:rPr>
              <a:t>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616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9D30D4-D5E1-4759-9BE2-78CD3D752F71}"/>
              </a:ext>
            </a:extLst>
          </p:cNvPr>
          <p:cNvSpPr txBox="1">
            <a:spLocks/>
          </p:cNvSpPr>
          <p:nvPr/>
        </p:nvSpPr>
        <p:spPr>
          <a:xfrm>
            <a:off x="2543950" y="4337844"/>
            <a:ext cx="1598338" cy="6969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2"/>
                </a:solidFill>
              </a:rPr>
              <a:t>LINK</a:t>
            </a:r>
            <a:endParaRPr lang="en-CA" sz="4000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968661-46B0-491C-948B-2F8B5E83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8E7E-798C-4757-9785-A390A6875524}"/>
              </a:ext>
            </a:extLst>
          </p:cNvPr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E24341-B546-4E1B-B59E-8B35F79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D41F3-42E9-433C-8CB4-679FA9C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7182-2192-4E11-958C-E5D052857CD3}"/>
              </a:ext>
            </a:extLst>
          </p:cNvPr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CE10-AF86-468F-9486-156FFDBFA1B3}"/>
              </a:ext>
            </a:extLst>
          </p:cNvPr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0FD8-6B9B-47FB-8370-CBE492B0953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7BC9C7-3A7C-442B-9008-2F46252C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79591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AB050F-ACDB-452B-A397-5B91CE94FCD1}"/>
</file>

<file path=customXml/itemProps2.xml><?xml version="1.0" encoding="utf-8"?>
<ds:datastoreItem xmlns:ds="http://schemas.openxmlformats.org/officeDocument/2006/customXml" ds:itemID="{07797DC4-6D2A-454A-A744-BEDA80A3C68F}"/>
</file>

<file path=customXml/itemProps3.xml><?xml version="1.0" encoding="utf-8"?>
<ds:datastoreItem xmlns:ds="http://schemas.openxmlformats.org/officeDocument/2006/customXml" ds:itemID="{870AE30B-37B6-4C11-AD77-6BEE97753E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79559</TotalTime>
  <Words>947</Words>
  <Application>Microsoft Office PowerPoint</Application>
  <PresentationFormat>On-screen Show (4:3)</PresentationFormat>
  <Paragraphs>147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1583</cp:revision>
  <cp:lastPrinted>2019-02-04T21:20:22Z</cp:lastPrinted>
  <dcterms:created xsi:type="dcterms:W3CDTF">2016-05-10T22:41:07Z</dcterms:created>
  <dcterms:modified xsi:type="dcterms:W3CDTF">2020-03-24T00:14:59Z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