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6"/>
  </p:notesMasterIdLst>
  <p:handoutMasterIdLst>
    <p:handoutMasterId r:id="rId17"/>
  </p:handoutMasterIdLst>
  <p:sldIdLst>
    <p:sldId id="2273" r:id="rId2"/>
    <p:sldId id="2274" r:id="rId3"/>
    <p:sldId id="2284" r:id="rId4"/>
    <p:sldId id="2285" r:id="rId5"/>
    <p:sldId id="2286" r:id="rId6"/>
    <p:sldId id="2287" r:id="rId7"/>
    <p:sldId id="2276" r:id="rId8"/>
    <p:sldId id="2277" r:id="rId9"/>
    <p:sldId id="2278" r:id="rId10"/>
    <p:sldId id="2279" r:id="rId11"/>
    <p:sldId id="2280" r:id="rId12"/>
    <p:sldId id="2281" r:id="rId13"/>
    <p:sldId id="2282" r:id="rId14"/>
    <p:sldId id="2283" r:id="rId15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73"/>
            <p14:sldId id="2274"/>
            <p14:sldId id="2284"/>
            <p14:sldId id="2285"/>
            <p14:sldId id="2286"/>
            <p14:sldId id="2287"/>
            <p14:sldId id="2276"/>
            <p14:sldId id="2277"/>
            <p14:sldId id="2278"/>
            <p14:sldId id="2279"/>
            <p14:sldId id="2280"/>
            <p14:sldId id="2281"/>
            <p14:sldId id="2282"/>
            <p14:sldId id="2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9034" autoAdjust="0"/>
  </p:normalViewPr>
  <p:slideViewPr>
    <p:cSldViewPr>
      <p:cViewPr varScale="1">
        <p:scale>
          <a:sx n="86" d="100"/>
          <a:sy n="86" d="100"/>
        </p:scale>
        <p:origin x="1854" y="96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7243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6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5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140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553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602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483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3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3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endParaRPr lang="en-CA" b="0" u="none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3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3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357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7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harassment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68947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831572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264769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92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507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Discrimination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E396A0-98FE-46C0-85C6-FCF13EF28E23}"/>
              </a:ext>
            </a:extLst>
          </p:cNvPr>
          <p:cNvSpPr txBox="1">
            <a:spLocks/>
          </p:cNvSpPr>
          <p:nvPr/>
        </p:nvSpPr>
        <p:spPr bwMode="auto">
          <a:xfrm>
            <a:off x="514350" y="2756416"/>
            <a:ext cx="8115300" cy="1345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“Discrimination”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is an action or decision that treats people badly and unfairly based on certain personal characteristics. </a:t>
            </a:r>
          </a:p>
        </p:txBody>
      </p:sp>
    </p:spTree>
    <p:extLst>
      <p:ext uri="{BB962C8B-B14F-4D97-AF65-F5344CB8AC3E}">
        <p14:creationId xmlns:p14="http://schemas.microsoft.com/office/powerpoint/2010/main" val="316193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9DE153-2FFC-43DA-9C24-19F58C024854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D1CF60-FAB2-4438-A932-CB8BA8D8F7AA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Prohibited Grounds: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0581EB-430F-4219-A101-58F7FB13C6D8}"/>
              </a:ext>
            </a:extLst>
          </p:cNvPr>
          <p:cNvSpPr/>
          <p:nvPr/>
        </p:nvSpPr>
        <p:spPr bwMode="auto">
          <a:xfrm>
            <a:off x="708660" y="1600200"/>
            <a:ext cx="2468880" cy="6858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Race</a:t>
            </a:r>
            <a:endParaRPr lang="en-CA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75DA8-11EA-45BB-9964-46C1E72B14A1}"/>
              </a:ext>
            </a:extLst>
          </p:cNvPr>
          <p:cNvSpPr/>
          <p:nvPr/>
        </p:nvSpPr>
        <p:spPr bwMode="auto">
          <a:xfrm>
            <a:off x="3337560" y="1600200"/>
            <a:ext cx="2468880" cy="6858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Age</a:t>
            </a:r>
            <a:endParaRPr lang="en-CA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177C23-5B1F-4FE8-B7EB-4C877364FC13}"/>
              </a:ext>
            </a:extLst>
          </p:cNvPr>
          <p:cNvSpPr/>
          <p:nvPr/>
        </p:nvSpPr>
        <p:spPr bwMode="auto">
          <a:xfrm>
            <a:off x="5966460" y="1600200"/>
            <a:ext cx="2468880" cy="6858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Marital Status</a:t>
            </a:r>
            <a:endParaRPr lang="en-CA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A97C9B-4443-4A86-9836-C9441C9561BF}"/>
              </a:ext>
            </a:extLst>
          </p:cNvPr>
          <p:cNvSpPr/>
          <p:nvPr/>
        </p:nvSpPr>
        <p:spPr bwMode="auto">
          <a:xfrm>
            <a:off x="708660" y="3190232"/>
            <a:ext cx="2468880" cy="6858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Ethnicity</a:t>
            </a:r>
            <a:endParaRPr lang="en-CA" sz="2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6A81D0-35CD-4906-B1A9-61DF5C0E2FF2}"/>
              </a:ext>
            </a:extLst>
          </p:cNvPr>
          <p:cNvSpPr/>
          <p:nvPr/>
        </p:nvSpPr>
        <p:spPr bwMode="auto">
          <a:xfrm>
            <a:off x="3337560" y="3200400"/>
            <a:ext cx="2468880" cy="6858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Religion</a:t>
            </a:r>
            <a:endParaRPr lang="en-CA" sz="2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9AE644-0912-49AA-82CE-935DDB59DCF1}"/>
              </a:ext>
            </a:extLst>
          </p:cNvPr>
          <p:cNvSpPr/>
          <p:nvPr/>
        </p:nvSpPr>
        <p:spPr bwMode="auto">
          <a:xfrm>
            <a:off x="5966460" y="3190232"/>
            <a:ext cx="2468880" cy="6858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Gender Identity</a:t>
            </a:r>
            <a:endParaRPr lang="en-CA" sz="2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484867-6C44-4639-BC81-B73E47B0CD55}"/>
              </a:ext>
            </a:extLst>
          </p:cNvPr>
          <p:cNvSpPr/>
          <p:nvPr/>
        </p:nvSpPr>
        <p:spPr bwMode="auto">
          <a:xfrm>
            <a:off x="708660" y="4000500"/>
            <a:ext cx="2468880" cy="9144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Sexual 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Orientation</a:t>
            </a:r>
            <a:endParaRPr lang="en-CA" sz="2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714A22-FC5B-4308-8C2B-3C58631F211C}"/>
              </a:ext>
            </a:extLst>
          </p:cNvPr>
          <p:cNvSpPr/>
          <p:nvPr/>
        </p:nvSpPr>
        <p:spPr bwMode="auto">
          <a:xfrm>
            <a:off x="3337560" y="4000500"/>
            <a:ext cx="2468880" cy="9144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Physical and 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Mental Disability</a:t>
            </a:r>
            <a:endParaRPr lang="en-CA" sz="2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83985E-E5B5-4833-84FB-77B61C5D0406}"/>
              </a:ext>
            </a:extLst>
          </p:cNvPr>
          <p:cNvSpPr/>
          <p:nvPr/>
        </p:nvSpPr>
        <p:spPr bwMode="auto">
          <a:xfrm>
            <a:off x="5966460" y="4000500"/>
            <a:ext cx="2468880" cy="9144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Pardoned 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Conviction</a:t>
            </a:r>
            <a:endParaRPr lang="en-CA" sz="2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37CCE8-BB75-46FF-BEBE-B50C4C9285A3}"/>
              </a:ext>
            </a:extLst>
          </p:cNvPr>
          <p:cNvSpPr/>
          <p:nvPr/>
        </p:nvSpPr>
        <p:spPr bwMode="auto">
          <a:xfrm>
            <a:off x="3337560" y="5029200"/>
            <a:ext cx="2468880" cy="9144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Gender 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Expression</a:t>
            </a:r>
            <a:endParaRPr lang="en-CA" sz="2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5485EC-594E-41D4-9EC9-5323B1AEE7AB}"/>
              </a:ext>
            </a:extLst>
          </p:cNvPr>
          <p:cNvSpPr/>
          <p:nvPr/>
        </p:nvSpPr>
        <p:spPr bwMode="auto">
          <a:xfrm>
            <a:off x="708660" y="2400300"/>
            <a:ext cx="2468880" cy="6858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Colour</a:t>
            </a:r>
            <a:endParaRPr lang="en-CA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71D8F3-1601-4BA6-B41B-2B0FF85AC004}"/>
              </a:ext>
            </a:extLst>
          </p:cNvPr>
          <p:cNvSpPr/>
          <p:nvPr/>
        </p:nvSpPr>
        <p:spPr bwMode="auto">
          <a:xfrm>
            <a:off x="3337560" y="2400300"/>
            <a:ext cx="2468880" cy="6858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Sex</a:t>
            </a:r>
            <a:endParaRPr lang="en-CA" sz="2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90D8E9-94CD-4963-8624-BDC99F596CE2}"/>
              </a:ext>
            </a:extLst>
          </p:cNvPr>
          <p:cNvSpPr/>
          <p:nvPr/>
        </p:nvSpPr>
        <p:spPr bwMode="auto">
          <a:xfrm>
            <a:off x="5966460" y="2400300"/>
            <a:ext cx="2468880" cy="6858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chemeClr val="tx2"/>
                </a:solidFill>
              </a:rPr>
              <a:t>Family Status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79264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7C6311-F269-40D2-BF5E-74429FDDCFAE}"/>
              </a:ext>
            </a:extLst>
          </p:cNvPr>
          <p:cNvSpPr txBox="1">
            <a:spLocks/>
          </p:cNvSpPr>
          <p:nvPr/>
        </p:nvSpPr>
        <p:spPr bwMode="auto">
          <a:xfrm>
            <a:off x="620712" y="2720975"/>
            <a:ext cx="8115300" cy="1416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“Harassment”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is behaviour that is insulting, intimidating, humiliating, degrading, or offensive to an individual or group.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7FB979-B466-4020-8B3A-C74A57916F31}"/>
              </a:ext>
            </a:extLst>
          </p:cNvPr>
          <p:cNvSpPr txBox="1">
            <a:spLocks/>
          </p:cNvSpPr>
          <p:nvPr/>
        </p:nvSpPr>
        <p:spPr bwMode="auto">
          <a:xfrm>
            <a:off x="620712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HARASSMENT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09811-EA09-4010-9BCB-73DA656F06A0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 / 6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4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419B3E-2EEB-4B77-8C24-F44AB9E5C8E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 / 6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F6BDA-A91A-46F7-A1FE-4D306B59754A}"/>
              </a:ext>
            </a:extLst>
          </p:cNvPr>
          <p:cNvSpPr txBox="1"/>
          <p:nvPr/>
        </p:nvSpPr>
        <p:spPr>
          <a:xfrm>
            <a:off x="432594" y="610969"/>
            <a:ext cx="827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IMPACT VERSUS INTENT</a:t>
            </a:r>
            <a:endParaRPr kumimoji="0" lang="en-CA" sz="360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06B9E-A71A-4449-B671-012DE1012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4" b="8085"/>
          <a:stretch/>
        </p:blipFill>
        <p:spPr>
          <a:xfrm>
            <a:off x="0" y="16002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27DA0-9E86-4BB6-85D3-DFA2F0CC418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6 / 6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036BB-3EF0-4125-840B-362947BDD3EE}"/>
              </a:ext>
            </a:extLst>
          </p:cNvPr>
          <p:cNvSpPr txBox="1"/>
          <p:nvPr/>
        </p:nvSpPr>
        <p:spPr>
          <a:xfrm>
            <a:off x="432594" y="610969"/>
            <a:ext cx="827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IMPACT VERSUS INTENT</a:t>
            </a:r>
            <a:endParaRPr kumimoji="0" lang="en-CA" sz="360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4" name="Picture 3" descr="A close up of a tree&#10;&#10;Description automatically generated">
            <a:extLst>
              <a:ext uri="{FF2B5EF4-FFF2-40B4-BE49-F238E27FC236}">
                <a16:creationId xmlns:a16="http://schemas.microsoft.com/office/drawing/2014/main" id="{F611B8FC-6C3B-4885-91EB-68C12A8C3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35" y="1257299"/>
            <a:ext cx="3975065" cy="51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2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721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2202900419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4A0DDF-BDF3-4C61-894A-775A831219A4}"/>
</file>

<file path=customXml/itemProps2.xml><?xml version="1.0" encoding="utf-8"?>
<ds:datastoreItem xmlns:ds="http://schemas.openxmlformats.org/officeDocument/2006/customXml" ds:itemID="{D6A93B94-A379-4161-B5CB-BCCB0A22AF75}"/>
</file>

<file path=customXml/itemProps3.xml><?xml version="1.0" encoding="utf-8"?>
<ds:datastoreItem xmlns:ds="http://schemas.openxmlformats.org/officeDocument/2006/customXml" ds:itemID="{598A2623-D0AE-4A98-948D-A881CDF265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79212</TotalTime>
  <Words>882</Words>
  <Application>Microsoft Office PowerPoint</Application>
  <PresentationFormat>On-screen Show (4:3)</PresentationFormat>
  <Paragraphs>136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1550</cp:revision>
  <cp:lastPrinted>2019-02-04T21:20:22Z</cp:lastPrinted>
  <dcterms:created xsi:type="dcterms:W3CDTF">2016-05-10T22:41:07Z</dcterms:created>
  <dcterms:modified xsi:type="dcterms:W3CDTF">2020-03-23T23:54:28Z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