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26"/>
  </p:notesMasterIdLst>
  <p:handoutMasterIdLst>
    <p:handoutMasterId r:id="rId27"/>
  </p:handoutMasterIdLst>
  <p:sldIdLst>
    <p:sldId id="2224" r:id="rId2"/>
    <p:sldId id="2223" r:id="rId3"/>
    <p:sldId id="2225" r:id="rId4"/>
    <p:sldId id="2226" r:id="rId5"/>
    <p:sldId id="2227" r:id="rId6"/>
    <p:sldId id="2228" r:id="rId7"/>
    <p:sldId id="2229" r:id="rId8"/>
    <p:sldId id="2230" r:id="rId9"/>
    <p:sldId id="2231" r:id="rId10"/>
    <p:sldId id="2232" r:id="rId11"/>
    <p:sldId id="2233" r:id="rId12"/>
    <p:sldId id="2234" r:id="rId13"/>
    <p:sldId id="2235" r:id="rId14"/>
    <p:sldId id="2236" r:id="rId15"/>
    <p:sldId id="2237" r:id="rId16"/>
    <p:sldId id="2238" r:id="rId17"/>
    <p:sldId id="2239" r:id="rId18"/>
    <p:sldId id="2240" r:id="rId19"/>
    <p:sldId id="2241" r:id="rId20"/>
    <p:sldId id="2242" r:id="rId21"/>
    <p:sldId id="2243" r:id="rId22"/>
    <p:sldId id="2244" r:id="rId23"/>
    <p:sldId id="2245" r:id="rId24"/>
    <p:sldId id="2246" r:id="rId25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224"/>
            <p14:sldId id="2223"/>
            <p14:sldId id="2225"/>
            <p14:sldId id="2226"/>
            <p14:sldId id="2227"/>
            <p14:sldId id="2228"/>
            <p14:sldId id="2229"/>
            <p14:sldId id="2230"/>
            <p14:sldId id="2231"/>
            <p14:sldId id="2232"/>
            <p14:sldId id="2233"/>
            <p14:sldId id="2234"/>
            <p14:sldId id="2235"/>
            <p14:sldId id="2236"/>
            <p14:sldId id="2237"/>
            <p14:sldId id="2238"/>
            <p14:sldId id="2239"/>
            <p14:sldId id="2240"/>
            <p14:sldId id="2241"/>
            <p14:sldId id="2242"/>
            <p14:sldId id="2243"/>
            <p14:sldId id="2244"/>
            <p14:sldId id="2245"/>
            <p14:sldId id="22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BBDDE6"/>
    <a:srgbClr val="FFE1E1"/>
    <a:srgbClr val="008000"/>
    <a:srgbClr val="47CFFF"/>
    <a:srgbClr val="FFFF99"/>
    <a:srgbClr val="BBE0E3"/>
    <a:srgbClr val="2F778A"/>
    <a:srgbClr val="FF93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87" autoAdjust="0"/>
    <p:restoredTop sz="79034" autoAdjust="0"/>
  </p:normalViewPr>
  <p:slideViewPr>
    <p:cSldViewPr>
      <p:cViewPr varScale="1">
        <p:scale>
          <a:sx n="86" d="100"/>
          <a:sy n="86" d="100"/>
        </p:scale>
        <p:origin x="1854" y="96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0335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6918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3628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823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740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0188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47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52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77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07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  <a:endParaRPr lang="en-CA" b="0" u="none" dirty="0"/>
          </a:p>
          <a:p>
            <a:endParaRPr lang="en-US" dirty="0"/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8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9612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1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451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915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102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9319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Girl’s Best Friend Foundation and Advocates for Youth. (2005). </a:t>
            </a:r>
            <a:r>
              <a:rPr lang="en-US" i="1" dirty="0"/>
              <a:t>Creating safe space for GLBTQ youth: A toolkit.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2243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714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287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424877-5321-4AD0-B56D-403CEE0AA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3572"/>
            <a:ext cx="9143999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E5CB5A-729D-4631-90F7-264EFA70B860}"/>
              </a:ext>
            </a:extLst>
          </p:cNvPr>
          <p:cNvSpPr/>
          <p:nvPr/>
        </p:nvSpPr>
        <p:spPr bwMode="auto">
          <a:xfrm>
            <a:off x="0" y="4617720"/>
            <a:ext cx="9144000" cy="2240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0FB9A3-D506-4FC6-80C1-76F00A991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329" y="4914900"/>
            <a:ext cx="9160329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4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Sexual orientation and</a:t>
            </a:r>
            <a:b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</a:b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Gender identity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12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15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77524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A5902E16-51FF-4EDF-B14C-AD1EB7B58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644170"/>
            <a:ext cx="8227368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Cisgender: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used to describe people whose gender identity matches their sex assigned at birth; e.g., a person who is born a male / boy and identifies as, and feels like, a male / boy throughout his life.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C092D9-AB13-4FFE-91F6-B32ADE75886C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10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3749576-C8C4-494F-8E27-4A8C03297520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" y="457200"/>
            <a:ext cx="8001000" cy="13258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 cap="all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TYPES OF </a:t>
            </a:r>
            <a:b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gender identity:</a:t>
            </a:r>
            <a:endParaRPr kumimoji="0" lang="en-US" altLang="en-US" sz="2800" b="0" i="0" u="none" strike="noStrike" kern="0" cap="all" spc="-5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anose="020B0604020202020204" pitchFamily="34" charset="0"/>
              <a:ea typeface="ＭＳ Ｐゴシック" pitchFamily="34" charset="-128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9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4E8B4C34-C468-4D68-9326-5AB5A2527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828836"/>
            <a:ext cx="82273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Genderqueer: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that refers to people who identify outside the conventional gender categories of male or female.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9C790-1BE7-4A23-A046-6E27ADEBDDBF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11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CB3AE8C-EDA4-4162-A85D-96B4B1011530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" y="457200"/>
            <a:ext cx="8001000" cy="13258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 cap="all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TYPES OF </a:t>
            </a:r>
            <a:b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gender identity:</a:t>
            </a:r>
            <a:endParaRPr kumimoji="0" lang="en-US" altLang="en-US" sz="2800" b="0" i="0" u="none" strike="noStrike" kern="0" cap="all" spc="-5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anose="020B0604020202020204" pitchFamily="34" charset="0"/>
              <a:ea typeface="ＭＳ Ｐゴシック" pitchFamily="34" charset="-128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78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CFB9FB0F-903D-4C72-B282-01D0FA8C9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51" y="2644170"/>
            <a:ext cx="7701699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Two-spirit (2S):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used by some Indigenous people (First Nations, Inuit, or Métis) to describe individuals who have both a feminine and masculine spirit living in their body.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492BC-99DC-4FBE-949E-07787CFAA8E0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12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2C7E22-F7BA-437C-B087-EDD44212246A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" y="457200"/>
            <a:ext cx="8001000" cy="13258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 cap="all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TYPES OF </a:t>
            </a:r>
            <a:b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gender identity:</a:t>
            </a:r>
            <a:endParaRPr kumimoji="0" lang="en-US" altLang="en-US" sz="2800" b="0" i="0" u="none" strike="noStrike" kern="0" cap="all" spc="-5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anose="020B0604020202020204" pitchFamily="34" charset="0"/>
              <a:ea typeface="ＭＳ Ｐゴシック" pitchFamily="34" charset="-128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73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high confidence">
            <a:extLst>
              <a:ext uri="{FF2B5EF4-FFF2-40B4-BE49-F238E27FC236}">
                <a16:creationId xmlns:a16="http://schemas.microsoft.com/office/drawing/2014/main" id="{8C88AADF-4098-4F29-AB62-ACD1037A82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5" y="0"/>
            <a:ext cx="8780930" cy="67852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C8089D-083D-40A2-A28B-0FBA4BEBA349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13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3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26EE13A-A920-47B6-9D0B-03C9418A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1617"/>
            <a:ext cx="8227368" cy="335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“Homophobia” </a:t>
            </a: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is the fear or hatred of, aversion to, and discrimination against homosexuals or homosexual behaviour.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CA" sz="2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“Transphobia”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is the fear, hatred, disbelief, or mistrust of people who are transgender, people who are thought to be transgender, or people whose gender expression does not conform to traditional gender roles.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9A0AC6-B8CB-47B6-8D37-D72ABE123733}"/>
              </a:ext>
            </a:extLst>
          </p:cNvPr>
          <p:cNvSpPr txBox="1">
            <a:spLocks/>
          </p:cNvSpPr>
          <p:nvPr/>
        </p:nvSpPr>
        <p:spPr bwMode="auto">
          <a:xfrm>
            <a:off x="620713" y="457200"/>
            <a:ext cx="7902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j-ea"/>
                <a:cs typeface="Arial" charset="0"/>
              </a:rPr>
              <a:t>Homophobia and Transphobia</a:t>
            </a:r>
            <a:endParaRPr kumimoji="0" lang="en-CA" altLang="en-US" sz="3600" b="0" i="0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+mj-ea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B7BF2-C192-44D1-97DB-CEDEB81F6D12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14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1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A337BB-501C-4DF8-83C1-2D280AC97D97}"/>
              </a:ext>
            </a:extLst>
          </p:cNvPr>
          <p:cNvSpPr txBox="1">
            <a:spLocks/>
          </p:cNvSpPr>
          <p:nvPr/>
        </p:nvSpPr>
        <p:spPr bwMode="auto">
          <a:xfrm>
            <a:off x="571500" y="457200"/>
            <a:ext cx="8001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0" cap="all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CA" kern="0" spc="-100" dirty="0">
                <a:cs typeface="Arial" charset="0"/>
              </a:rPr>
              <a:t>WHAT IS an ally?</a:t>
            </a:r>
            <a:endParaRPr lang="en-CA" kern="0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B7D4B916-AD64-48E5-B776-EF9882FD4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6" y="2828836"/>
            <a:ext cx="83416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An “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ally”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is someone who supports and stands up for the rights and dignity of individuals and identity groups that are different from their own.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EA42D-F663-409D-8236-CD5B13EBD7CC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15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9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CCE2-6131-42EF-B5C6-904C2FC64C36}"/>
              </a:ext>
            </a:extLst>
          </p:cNvPr>
          <p:cNvSpPr txBox="1">
            <a:spLocks/>
          </p:cNvSpPr>
          <p:nvPr/>
        </p:nvSpPr>
        <p:spPr bwMode="auto">
          <a:xfrm>
            <a:off x="571500" y="457200"/>
            <a:ext cx="8001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0" cap="all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CA" kern="0" spc="-100" dirty="0">
                <a:cs typeface="Arial" charset="0"/>
              </a:rPr>
              <a:t>Gender expression</a:t>
            </a:r>
            <a:endParaRPr lang="en-CA" kern="0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A9F18E5-4044-43C6-BA00-EB885F8B0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32" y="3013502"/>
            <a:ext cx="834166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“Gender expression” is how a person expresses their gender identity on the outside.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FF158C-2763-472A-B93A-D2ADA25330B6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16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51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3950" y="4337844"/>
            <a:ext cx="1598338" cy="696912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LINK</a:t>
            </a:r>
            <a:endParaRPr lang="en-CA" sz="4000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F07D4-882B-4509-9F70-E9131ACFD99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5E141F8-0D69-4305-B450-553F47E37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14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8299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254934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EA739E9-F574-411D-8C96-A0253CFDB9F7}"/>
              </a:ext>
            </a:extLst>
          </p:cNvPr>
          <p:cNvSpPr txBox="1">
            <a:spLocks/>
          </p:cNvSpPr>
          <p:nvPr/>
        </p:nvSpPr>
        <p:spPr bwMode="auto">
          <a:xfrm>
            <a:off x="514349" y="2628900"/>
            <a:ext cx="8115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“Sexual orientation” refers to a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person’s feelings of sexual and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romantic attraction.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7CF4C0-378B-45BE-8649-D9A4380F0762}"/>
              </a:ext>
            </a:extLst>
          </p:cNvPr>
          <p:cNvSpPr txBox="1">
            <a:spLocks/>
          </p:cNvSpPr>
          <p:nvPr/>
        </p:nvSpPr>
        <p:spPr bwMode="auto">
          <a:xfrm>
            <a:off x="620712" y="457200"/>
            <a:ext cx="7902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Microsoft YaHei"/>
                <a:cs typeface="Arial" charset="0"/>
              </a:rPr>
              <a:t>Sexual orientation</a:t>
            </a:r>
            <a:endParaRPr kumimoji="0" lang="en-CA" altLang="en-US" sz="3600" b="0" i="0" u="none" strike="noStrike" kern="1200" cap="all" spc="-1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Microsoft YaHei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583B6-EA97-4B24-B30F-6CB67E6C3383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87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26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805309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1652066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16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9471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53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081B-61F6-4427-9899-590AE25074A2}"/>
              </a:ext>
            </a:extLst>
          </p:cNvPr>
          <p:cNvSpPr txBox="1">
            <a:spLocks/>
          </p:cNvSpPr>
          <p:nvPr/>
        </p:nvSpPr>
        <p:spPr bwMode="auto">
          <a:xfrm>
            <a:off x="571500" y="457201"/>
            <a:ext cx="8001000" cy="8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0" cap="all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CA" kern="0" spc="-100" dirty="0">
                <a:cs typeface="Arial" charset="0"/>
              </a:rPr>
              <a:t>Gender identity</a:t>
            </a:r>
            <a:endParaRPr lang="en-CA" kern="0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3180DF32-5A67-43D8-8DB7-9644EF8B6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32" y="2882697"/>
            <a:ext cx="8341668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“Gender identity” is about how you feel about yourself as male, female, both, in between, or neither.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B4CC4-1FAD-4128-82EB-FABFD6837FC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6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5E53A3E4-BBBE-44AE-9988-6A04E8554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44170"/>
            <a:ext cx="8227368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Heterosexual: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used to describe a person who is emotionally, physically, or sexually attracted to someone of the opposite gender; also referred to as “</a:t>
            </a:r>
            <a:r>
              <a:rPr kumimoji="0" lang="en-US" alt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straight”.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 E.g., a person who identifies as male is attracted to a person who identifies as female.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85DF78-8AFB-4259-9341-901FF829130B}"/>
              </a:ext>
            </a:extLst>
          </p:cNvPr>
          <p:cNvSpPr txBox="1">
            <a:spLocks/>
          </p:cNvSpPr>
          <p:nvPr/>
        </p:nvSpPr>
        <p:spPr bwMode="auto">
          <a:xfrm>
            <a:off x="620713" y="457200"/>
            <a:ext cx="7902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j-ea"/>
                <a:cs typeface="Arial" charset="0"/>
              </a:rPr>
              <a:t>Types of Sexual orientation:</a:t>
            </a:r>
            <a:endParaRPr kumimoji="0" lang="en-CA" altLang="en-US" sz="3600" b="0" i="0" u="none" strike="noStrike" kern="1200" cap="all" spc="-1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+mj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A505C-24A9-4066-B3DC-0FB0A93B60E3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4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9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00F20A-7F32-4F9D-BA6B-A4E0566927A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5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EDA298-A7B5-47F5-9A87-99F68FE0428F}"/>
              </a:ext>
            </a:extLst>
          </p:cNvPr>
          <p:cNvSpPr txBox="1">
            <a:spLocks/>
          </p:cNvSpPr>
          <p:nvPr/>
        </p:nvSpPr>
        <p:spPr bwMode="auto">
          <a:xfrm>
            <a:off x="620713" y="457200"/>
            <a:ext cx="7902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j-ea"/>
                <a:cs typeface="Arial" charset="0"/>
              </a:rPr>
              <a:t>Types of Sexual orientation:</a:t>
            </a:r>
            <a:endParaRPr kumimoji="0" lang="en-CA" altLang="en-US" sz="3600" b="0" i="0" u="none" strike="noStrike" kern="1200" cap="all" spc="-1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+mj-ea"/>
              <a:cs typeface="Arial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B4EDD35-AEEB-4AAF-A3AE-B3228CF4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305616"/>
            <a:ext cx="8227368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Lesbian: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used to describe a female-identified person who is romantically and sexually attracted to other females.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Gay: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 A term used to describe a male-identified person who is romantically and sexually attracted to other males.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ea typeface="ＭＳ Ｐゴシック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6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252BAD4A-84D4-4852-B06C-40DA439D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013502"/>
            <a:ext cx="82273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Bisexual: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used to describe a person who is romantically and sexually attracted to more than one gender.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E334E-7B17-47BF-B03F-2861CFAD1FD6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6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E1328E-7C2F-49BF-8EF9-8532D61F772D}"/>
              </a:ext>
            </a:extLst>
          </p:cNvPr>
          <p:cNvSpPr txBox="1">
            <a:spLocks/>
          </p:cNvSpPr>
          <p:nvPr/>
        </p:nvSpPr>
        <p:spPr bwMode="auto">
          <a:xfrm>
            <a:off x="620713" y="457200"/>
            <a:ext cx="7902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j-ea"/>
                <a:cs typeface="Arial" charset="0"/>
              </a:rPr>
              <a:t>Types of Sexual orientation:</a:t>
            </a:r>
            <a:endParaRPr kumimoji="0" lang="en-CA" altLang="en-US" sz="3600" b="0" i="0" u="none" strike="noStrike" kern="1200" cap="all" spc="-1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2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DA032A21-7ED5-41F1-B55D-60DAFCD02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013502"/>
            <a:ext cx="82273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Pansexual: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used to describe a person who is attracted to people for who they are as a person, regardless of their gender.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D08C8-B174-4DB0-A236-61ECF19E5573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7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EEF76C-2F06-4E03-8BE4-BBEF8ADBCD41}"/>
              </a:ext>
            </a:extLst>
          </p:cNvPr>
          <p:cNvSpPr txBox="1">
            <a:spLocks/>
          </p:cNvSpPr>
          <p:nvPr/>
        </p:nvSpPr>
        <p:spPr bwMode="auto">
          <a:xfrm>
            <a:off x="620713" y="457200"/>
            <a:ext cx="7902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j-ea"/>
                <a:cs typeface="Arial" charset="0"/>
              </a:rPr>
              <a:t>Types of Sexual orientation:</a:t>
            </a:r>
            <a:endParaRPr kumimoji="0" lang="en-CA" altLang="en-US" sz="3600" b="0" i="0" u="none" strike="noStrike" kern="1200" cap="all" spc="-1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9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A19B1A90-6D9B-48D6-A36D-1DE8747CD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013502"/>
            <a:ext cx="822736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Asexual: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used to describe a person who does not have feelings of sexual attraction for people of any gender.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CAFD6-A10E-4FAF-9FDF-9B15FFA27820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D2CE08-0B86-4654-88C6-33C48017ACD0}"/>
              </a:ext>
            </a:extLst>
          </p:cNvPr>
          <p:cNvSpPr txBox="1">
            <a:spLocks/>
          </p:cNvSpPr>
          <p:nvPr/>
        </p:nvSpPr>
        <p:spPr bwMode="auto">
          <a:xfrm>
            <a:off x="620713" y="457200"/>
            <a:ext cx="7902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j-ea"/>
                <a:cs typeface="Arial" charset="0"/>
              </a:rPr>
              <a:t>Types of Sexual orientation:</a:t>
            </a:r>
            <a:endParaRPr kumimoji="0" lang="en-CA" altLang="en-US" sz="3600" b="0" i="0" u="none" strike="noStrike" kern="1200" cap="all" spc="-1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3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D3BC1A5-57EF-4654-BD79-49EAEACC2B9F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" y="457200"/>
            <a:ext cx="8001000" cy="13258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 cap="all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TYPES OF </a:t>
            </a:r>
            <a:b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alt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gender identity:</a:t>
            </a:r>
            <a:endParaRPr kumimoji="0" lang="en-US" altLang="en-US" sz="2800" b="0" i="0" u="none" strike="noStrike" kern="0" cap="all" spc="-5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anose="020B0604020202020204" pitchFamily="34" charset="0"/>
              <a:ea typeface="ＭＳ Ｐゴシック" pitchFamily="34" charset="-128"/>
              <a:cs typeface="Arial Black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B29C26C0-8851-4D03-9894-4C280672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644170"/>
            <a:ext cx="80010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Transgender: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A term used by people whose gender identity does not match up with their sex assigned at birth. E.g., they are born a male / boy but feel and identify as a female / girl.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E0523-AAEE-497B-9AA4-6A690BFE6087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9 / 16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99666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430EED-6B08-4618-B632-8B5533DF1DD8}"/>
</file>

<file path=customXml/itemProps2.xml><?xml version="1.0" encoding="utf-8"?>
<ds:datastoreItem xmlns:ds="http://schemas.openxmlformats.org/officeDocument/2006/customXml" ds:itemID="{72CE857A-0A77-4094-A80A-1590EA47D3BA}"/>
</file>

<file path=customXml/itemProps3.xml><?xml version="1.0" encoding="utf-8"?>
<ds:datastoreItem xmlns:ds="http://schemas.openxmlformats.org/officeDocument/2006/customXml" ds:itemID="{177D30A9-F214-45C2-BFDA-5634D1F8A93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79217</TotalTime>
  <Words>1455</Words>
  <Application>Microsoft Office PowerPoint</Application>
  <PresentationFormat>On-screen Show (4:3)</PresentationFormat>
  <Paragraphs>170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1550</cp:revision>
  <cp:lastPrinted>2019-02-04T21:20:22Z</cp:lastPrinted>
  <dcterms:created xsi:type="dcterms:W3CDTF">2016-05-10T22:41:07Z</dcterms:created>
  <dcterms:modified xsi:type="dcterms:W3CDTF">2020-03-23T23:59:38Z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