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21"/>
  </p:notesMasterIdLst>
  <p:handoutMasterIdLst>
    <p:handoutMasterId r:id="rId22"/>
  </p:handoutMasterIdLst>
  <p:sldIdLst>
    <p:sldId id="2313" r:id="rId2"/>
    <p:sldId id="2316" r:id="rId3"/>
    <p:sldId id="2315" r:id="rId4"/>
    <p:sldId id="2327" r:id="rId5"/>
    <p:sldId id="2328" r:id="rId6"/>
    <p:sldId id="2329" r:id="rId7"/>
    <p:sldId id="2314" r:id="rId8"/>
    <p:sldId id="2330" r:id="rId9"/>
    <p:sldId id="2331" r:id="rId10"/>
    <p:sldId id="2332" r:id="rId11"/>
    <p:sldId id="2333" r:id="rId12"/>
    <p:sldId id="2319" r:id="rId13"/>
    <p:sldId id="2320" r:id="rId14"/>
    <p:sldId id="2321" r:id="rId15"/>
    <p:sldId id="2322" r:id="rId16"/>
    <p:sldId id="2323" r:id="rId17"/>
    <p:sldId id="2324" r:id="rId18"/>
    <p:sldId id="2325" r:id="rId19"/>
    <p:sldId id="2326" r:id="rId20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313"/>
            <p14:sldId id="2316"/>
            <p14:sldId id="2315"/>
            <p14:sldId id="2327"/>
            <p14:sldId id="2328"/>
            <p14:sldId id="2329"/>
            <p14:sldId id="2314"/>
            <p14:sldId id="2330"/>
            <p14:sldId id="2331"/>
            <p14:sldId id="2332"/>
            <p14:sldId id="2333"/>
            <p14:sldId id="2319"/>
            <p14:sldId id="2320"/>
            <p14:sldId id="2321"/>
            <p14:sldId id="2322"/>
            <p14:sldId id="2323"/>
            <p14:sldId id="2324"/>
            <p14:sldId id="2325"/>
            <p14:sldId id="2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6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323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8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endParaRPr lang="en-CA" b="0" u="none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0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7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</a:p>
          <a:p>
            <a:endParaRPr lang="en-US" b="0" u="none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68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3572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11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Substance use and addiction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66229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Emotional: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Mental health disorders such as anxiety or depression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Psychotic episodes that can include hallucinations, hearing voices, and violent and dangerous behaviours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Unable to use healthy coping strategies to deal with stress and feelings of sadness and anxiety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Unable to focus on school work or a job due to memory loss, anxiety, and confusion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10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787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Social / Relational: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Lying and hiding substance use from family and friends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Conflicts and fights with family and friends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Loss of trust with family and friends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Breakup of dating relationships due to substance use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Quitting or being expelled from extracurricular activities, sports, or the cadet / JCR program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Unable to have fun without using substances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11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204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3950" y="4337844"/>
            <a:ext cx="1598338" cy="696912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LINK</a:t>
            </a:r>
            <a:endParaRPr lang="en-CA" sz="4000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F07D4-882B-4509-9F70-E9131ACFD99A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5E141F8-0D69-4305-B450-553F47E37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498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324823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744236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287917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4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860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6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Alcohol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Marijuana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Tobacco or nicotine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Hallucinogens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Stimulants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Opioids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Sedatives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Inhalants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Types of substances: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6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9C7827-5D5A-4B80-B9F8-6D21D5689BA2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788EA-3E67-4E21-B63F-9FA945AF803D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Substance Use and </a:t>
            </a:r>
            <a:b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</a:b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Addiction Quiz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3CA38-F8AF-481F-964F-68E64C71B796}"/>
              </a:ext>
            </a:extLst>
          </p:cNvPr>
          <p:cNvSpPr txBox="1"/>
          <p:nvPr/>
        </p:nvSpPr>
        <p:spPr>
          <a:xfrm>
            <a:off x="457200" y="1893987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</a:rPr>
              <a:t>TRUE OR FALSE?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When youth use substances, they use illegal drugs more than alcohol or marijuana.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Intoxication from alcohol affects your judgment and your behaviour.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Driving a motor vehicle after smoking marijuana is not as dangerous as driving after drinking alcohol.</a:t>
            </a:r>
          </a:p>
        </p:txBody>
      </p:sp>
    </p:spTree>
    <p:extLst>
      <p:ext uri="{BB962C8B-B14F-4D97-AF65-F5344CB8AC3E}">
        <p14:creationId xmlns:p14="http://schemas.microsoft.com/office/powerpoint/2010/main" val="107171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9C7827-5D5A-4B80-B9F8-6D21D5689BA2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788EA-3E67-4E21-B63F-9FA945AF803D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Substance Use and </a:t>
            </a:r>
            <a:b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</a:b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Addiction Quiz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3CA38-F8AF-481F-964F-68E64C71B796}"/>
              </a:ext>
            </a:extLst>
          </p:cNvPr>
          <p:cNvSpPr txBox="1"/>
          <p:nvPr/>
        </p:nvSpPr>
        <p:spPr>
          <a:xfrm>
            <a:off x="457200" y="189398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</a:rPr>
              <a:t>TRUE OR FALSE?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Vaping is harmful to your health.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Binge drinking is harmless fun.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Mixing alcohol and drugs is not more dangerous than using them separately.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 young brain is more susceptible to the effects of alcohol and drugs than an adult brain.</a:t>
            </a:r>
          </a:p>
        </p:txBody>
      </p:sp>
    </p:spTree>
    <p:extLst>
      <p:ext uri="{BB962C8B-B14F-4D97-AF65-F5344CB8AC3E}">
        <p14:creationId xmlns:p14="http://schemas.microsoft.com/office/powerpoint/2010/main" val="266480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9C7827-5D5A-4B80-B9F8-6D21D5689BA2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788EA-3E67-4E21-B63F-9FA945AF803D}"/>
              </a:ext>
            </a:extLst>
          </p:cNvPr>
          <p:cNvSpPr txBox="1"/>
          <p:nvPr/>
        </p:nvSpPr>
        <p:spPr>
          <a:xfrm>
            <a:off x="457200" y="685800"/>
            <a:ext cx="7886700" cy="10064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Substance Use and </a:t>
            </a:r>
            <a:b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</a:b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Addiction Quiz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3CA38-F8AF-481F-964F-68E64C71B796}"/>
              </a:ext>
            </a:extLst>
          </p:cNvPr>
          <p:cNvSpPr txBox="1"/>
          <p:nvPr/>
        </p:nvSpPr>
        <p:spPr>
          <a:xfrm>
            <a:off x="457200" y="1893987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</a:rPr>
              <a:t>TRUE OR FALSE?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Substance use becomes “abuse” when drugs or alcohol start to have a negative effect on a person’s life and interfere with their mental and physical well-being.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Inhalants give you a short-term high, so they are less dangerous than other drugs.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Substance use is a good way to let go and cope with stress when things get too big to handle. </a:t>
            </a:r>
          </a:p>
        </p:txBody>
      </p:sp>
    </p:spTree>
    <p:extLst>
      <p:ext uri="{BB962C8B-B14F-4D97-AF65-F5344CB8AC3E}">
        <p14:creationId xmlns:p14="http://schemas.microsoft.com/office/powerpoint/2010/main" val="227715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Experimenting with alcohol and drugs at a young age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Family members that regularly drink and use drugs around the house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abused, bullied, or harassed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Having friends who experiment with drugs and alcohol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Risk factors: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396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0F10C-F9D5-4DD6-B520-7E194B48257F}"/>
              </a:ext>
            </a:extLst>
          </p:cNvPr>
          <p:cNvSpPr/>
          <p:nvPr/>
        </p:nvSpPr>
        <p:spPr>
          <a:xfrm>
            <a:off x="457200" y="694069"/>
            <a:ext cx="8343900" cy="563231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fontAlgn="ctr">
              <a:lnSpc>
                <a:spcPct val="80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CA" altLang="en-US" sz="3600" cap="all" spc="-100" dirty="0">
                <a:ln w="0"/>
                <a:latin typeface="Arial"/>
                <a:cs typeface="Times New Roman" charset="0"/>
              </a:rPr>
              <a:t>RESILIENCY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B13E-91CF-48DF-87CE-1BB1B260EB0B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7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E396A0-98FE-46C0-85C6-FCF13EF28E23}"/>
              </a:ext>
            </a:extLst>
          </p:cNvPr>
          <p:cNvSpPr txBox="1">
            <a:spLocks/>
          </p:cNvSpPr>
          <p:nvPr/>
        </p:nvSpPr>
        <p:spPr bwMode="auto">
          <a:xfrm>
            <a:off x="514350" y="2756416"/>
            <a:ext cx="8115300" cy="1345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175" lvl="0" algn="ctr">
              <a:lnSpc>
                <a:spcPct val="85000"/>
              </a:lnSpc>
              <a:spcBef>
                <a:spcPct val="20000"/>
              </a:spcBef>
              <a:buClr>
                <a:srgbClr val="6E0000"/>
              </a:buClr>
              <a:buSzPct val="85000"/>
              <a:defRPr/>
            </a:pPr>
            <a:r>
              <a:rPr lang="en-US" b="0" kern="0" dirty="0">
                <a:solidFill>
                  <a:srgbClr val="000000"/>
                </a:solidFill>
              </a:rPr>
              <a:t>“Resiliency” is the ability to move forward and to cope with obstacles and negative events that can happen in life.</a:t>
            </a:r>
          </a:p>
        </p:txBody>
      </p:sp>
    </p:spTree>
    <p:extLst>
      <p:ext uri="{BB962C8B-B14F-4D97-AF65-F5344CB8AC3E}">
        <p14:creationId xmlns:p14="http://schemas.microsoft.com/office/powerpoint/2010/main" val="49667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Ability to deal with stress and to problem solve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Ability to connect with others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Having a safe and trustworthy person to whom you can reach out for help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Ability to express, and deal with, emotions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optimistic and excited about the future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Being part of a school club, a sports team, a community program, or volunteering for a cause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School / organizational / program / community policies to reduce abuse, bullying, and harassment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Culture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Protective factors: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8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209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9E9CD-4B8E-420F-81DB-5400212EF2A9}"/>
              </a:ext>
            </a:extLst>
          </p:cNvPr>
          <p:cNvSpPr txBox="1"/>
          <p:nvPr/>
        </p:nvSpPr>
        <p:spPr>
          <a:xfrm>
            <a:off x="457200" y="1371600"/>
            <a:ext cx="822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2"/>
                </a:solidFill>
              </a:rPr>
              <a:t>Physical: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Harm to the brain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Liver damage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Blackouts, seizures, and vomiting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Alcohol poisoning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Injury or death from drinking and driving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Injury or death from a drug overdose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Infections from used needles such as HIV / AIDS and hepatitis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D5936-A822-4236-B50D-0F0D8213BB9C}"/>
              </a:ext>
            </a:extLst>
          </p:cNvPr>
          <p:cNvSpPr txBox="1"/>
          <p:nvPr/>
        </p:nvSpPr>
        <p:spPr>
          <a:xfrm>
            <a:off x="457200" y="694069"/>
            <a:ext cx="7886700" cy="5632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ctr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Pct val="85000"/>
              <a:tabLst>
                <a:tab pos="228600" algn="l"/>
              </a:tabLst>
              <a:defRPr/>
            </a:pPr>
            <a:r>
              <a:rPr lang="en-US" sz="3600" cap="all" spc="-100" dirty="0">
                <a:ln w="0"/>
                <a:latin typeface="Arial"/>
                <a:ea typeface="+mj-ea"/>
                <a:cs typeface="Times New Roman" charset="0"/>
              </a:rPr>
              <a:t>Impacts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81392-1669-4D87-9038-2C6E8E7F4627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9 / 11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731961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8C7442-9666-46C1-BA39-89267D9DDDBB}"/>
</file>

<file path=customXml/itemProps2.xml><?xml version="1.0" encoding="utf-8"?>
<ds:datastoreItem xmlns:ds="http://schemas.openxmlformats.org/officeDocument/2006/customXml" ds:itemID="{E2AC8B24-D0CA-4975-BE64-E4C309D28549}"/>
</file>

<file path=customXml/itemProps3.xml><?xml version="1.0" encoding="utf-8"?>
<ds:datastoreItem xmlns:ds="http://schemas.openxmlformats.org/officeDocument/2006/customXml" ds:itemID="{9C9B9902-92C1-41ED-82C4-1B6DACE8F4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79210</TotalTime>
  <Words>1236</Words>
  <Application>Microsoft Office PowerPoint</Application>
  <PresentationFormat>On-screen Show (4:3)</PresentationFormat>
  <Paragraphs>179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2020-03-23T23:52:06Z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